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6" r:id="rId3"/>
    <p:sldMasterId id="2147483708" r:id="rId4"/>
    <p:sldMasterId id="2147483720" r:id="rId5"/>
    <p:sldMasterId id="2147483732" r:id="rId6"/>
    <p:sldMasterId id="2147483744" r:id="rId7"/>
    <p:sldMasterId id="2147483756" r:id="rId8"/>
    <p:sldMasterId id="2147483768" r:id="rId9"/>
    <p:sldMasterId id="2147483780" r:id="rId10"/>
    <p:sldMasterId id="2147483792" r:id="rId11"/>
  </p:sldMasterIdLst>
  <p:sldIdLst>
    <p:sldId id="316" r:id="rId12"/>
    <p:sldId id="256" r:id="rId13"/>
    <p:sldId id="339" r:id="rId14"/>
    <p:sldId id="280" r:id="rId15"/>
    <p:sldId id="257" r:id="rId16"/>
    <p:sldId id="323" r:id="rId17"/>
    <p:sldId id="324" r:id="rId18"/>
    <p:sldId id="259" r:id="rId19"/>
    <p:sldId id="260" r:id="rId20"/>
    <p:sldId id="261" r:id="rId21"/>
    <p:sldId id="308" r:id="rId22"/>
    <p:sldId id="262" r:id="rId23"/>
    <p:sldId id="263" r:id="rId24"/>
    <p:sldId id="265" r:id="rId25"/>
    <p:sldId id="282" r:id="rId26"/>
    <p:sldId id="283" r:id="rId27"/>
    <p:sldId id="284" r:id="rId28"/>
    <p:sldId id="285" r:id="rId29"/>
    <p:sldId id="286" r:id="rId30"/>
    <p:sldId id="331" r:id="rId31"/>
    <p:sldId id="328" r:id="rId32"/>
    <p:sldId id="287" r:id="rId33"/>
    <p:sldId id="266" r:id="rId34"/>
    <p:sldId id="267" r:id="rId35"/>
    <p:sldId id="268" r:id="rId36"/>
    <p:sldId id="269" r:id="rId37"/>
    <p:sldId id="270" r:id="rId38"/>
    <p:sldId id="272" r:id="rId39"/>
    <p:sldId id="273" r:id="rId40"/>
    <p:sldId id="274" r:id="rId41"/>
    <p:sldId id="275" r:id="rId42"/>
    <p:sldId id="340" r:id="rId43"/>
    <p:sldId id="276" r:id="rId44"/>
    <p:sldId id="277" r:id="rId45"/>
    <p:sldId id="279" r:id="rId46"/>
    <p:sldId id="281" r:id="rId47"/>
    <p:sldId id="296" r:id="rId48"/>
    <p:sldId id="337" r:id="rId49"/>
    <p:sldId id="338" r:id="rId50"/>
    <p:sldId id="289" r:id="rId51"/>
    <p:sldId id="290" r:id="rId52"/>
    <p:sldId id="291" r:id="rId53"/>
    <p:sldId id="293" r:id="rId54"/>
    <p:sldId id="294" r:id="rId55"/>
    <p:sldId id="295" r:id="rId56"/>
    <p:sldId id="297" r:id="rId57"/>
    <p:sldId id="310" r:id="rId58"/>
    <p:sldId id="335" r:id="rId59"/>
    <p:sldId id="312" r:id="rId60"/>
    <p:sldId id="319" r:id="rId61"/>
    <p:sldId id="322" r:id="rId62"/>
    <p:sldId id="315" r:id="rId63"/>
    <p:sldId id="302" r:id="rId64"/>
    <p:sldId id="299" r:id="rId65"/>
    <p:sldId id="320" r:id="rId66"/>
    <p:sldId id="298" r:id="rId67"/>
    <p:sldId id="300" r:id="rId68"/>
    <p:sldId id="304" r:id="rId69"/>
    <p:sldId id="301" r:id="rId70"/>
    <p:sldId id="317" r:id="rId71"/>
    <p:sldId id="321" r:id="rId72"/>
    <p:sldId id="329" r:id="rId73"/>
    <p:sldId id="327" r:id="rId74"/>
    <p:sldId id="330" r:id="rId75"/>
    <p:sldId id="332" r:id="rId76"/>
    <p:sldId id="333" r:id="rId77"/>
    <p:sldId id="334" r:id="rId78"/>
    <p:sldId id="336"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6642CFCE-DD8C-450B-89B1-792C4DDCC75A}" type="datetimeFigureOut">
              <a:rPr lang="en-US" smtClean="0"/>
              <a:pPr/>
              <a:t>6/28/2024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1AF793D7-9A48-427D-84DD-F6823C9B3395}"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1AF793D7-9A48-427D-84DD-F6823C9B339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642CFCE-DD8C-450B-89B1-792C4DDCC75A}"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F793D7-9A48-427D-84DD-F6823C9B3395}"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642CFCE-DD8C-450B-89B1-792C4DDCC75A}"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2CFCE-DD8C-450B-89B1-792C4DDCC75A}"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1AF793D7-9A48-427D-84DD-F6823C9B3395}"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6642CFCE-DD8C-450B-89B1-792C4DDCC75A}" type="datetimeFigureOut">
              <a:rPr lang="en-US" smtClean="0"/>
              <a:pPr/>
              <a:t>6/28/2024</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1AF793D7-9A48-427D-84DD-F6823C9B339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6642CFCE-DD8C-450B-89B1-792C4DDCC75A}" type="datetimeFigureOut">
              <a:rPr lang="en-US" smtClean="0"/>
              <a:pPr/>
              <a:t>6/28/2024</a:t>
            </a:fld>
            <a:endParaRPr lang="en-US"/>
          </a:p>
        </p:txBody>
      </p:sp>
      <p:sp>
        <p:nvSpPr>
          <p:cNvPr id="9" name="Slide Number Placeholder 8"/>
          <p:cNvSpPr>
            <a:spLocks noGrp="1"/>
          </p:cNvSpPr>
          <p:nvPr>
            <p:ph type="sldNum" sz="quarter" idx="15"/>
          </p:nvPr>
        </p:nvSpPr>
        <p:spPr/>
        <p:txBody>
          <a:bodyPr rtlCol="0"/>
          <a:lstStyle/>
          <a:p>
            <a:fld id="{1AF793D7-9A48-427D-84DD-F6823C9B3395}"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1AF793D7-9A48-427D-84DD-F6823C9B339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6642CFCE-DD8C-450B-89B1-792C4DDCC75A}"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F793D7-9A48-427D-84DD-F6823C9B3395}"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6642CFCE-DD8C-450B-89B1-792C4DDCC75A}" type="datetimeFigureOut">
              <a:rPr lang="en-US" smtClean="0"/>
              <a:pPr/>
              <a:t>6/28/2024</a:t>
            </a:fld>
            <a:endParaRPr lang="en-US"/>
          </a:p>
        </p:txBody>
      </p:sp>
      <p:sp>
        <p:nvSpPr>
          <p:cNvPr id="7" name="Slide Number Placeholder 6"/>
          <p:cNvSpPr>
            <a:spLocks noGrp="1"/>
          </p:cNvSpPr>
          <p:nvPr>
            <p:ph type="sldNum" sz="quarter" idx="11"/>
          </p:nvPr>
        </p:nvSpPr>
        <p:spPr/>
        <p:txBody>
          <a:bodyPr rtlCol="0"/>
          <a:lstStyle/>
          <a:p>
            <a:fld id="{1AF793D7-9A48-427D-84DD-F6823C9B3395}"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2CFCE-DD8C-450B-89B1-792C4DDCC75A}"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6642CFCE-DD8C-450B-89B1-792C4DDCC75A}" type="datetimeFigureOut">
              <a:rPr lang="en-US" smtClean="0"/>
              <a:pPr/>
              <a:t>6/28/2024</a:t>
            </a:fld>
            <a:endParaRPr lang="en-US"/>
          </a:p>
        </p:txBody>
      </p:sp>
      <p:sp>
        <p:nvSpPr>
          <p:cNvPr id="22" name="Slide Number Placeholder 21"/>
          <p:cNvSpPr>
            <a:spLocks noGrp="1"/>
          </p:cNvSpPr>
          <p:nvPr>
            <p:ph type="sldNum" sz="quarter" idx="15"/>
          </p:nvPr>
        </p:nvSpPr>
        <p:spPr/>
        <p:txBody>
          <a:bodyPr rtlCol="0"/>
          <a:lstStyle/>
          <a:p>
            <a:fld id="{1AF793D7-9A48-427D-84DD-F6823C9B3395}"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6642CFCE-DD8C-450B-89B1-792C4DDCC75A}" type="datetimeFigureOut">
              <a:rPr lang="en-US" smtClean="0"/>
              <a:pPr/>
              <a:t>6/28/2024</a:t>
            </a:fld>
            <a:endParaRPr lang="en-US"/>
          </a:p>
        </p:txBody>
      </p:sp>
      <p:sp>
        <p:nvSpPr>
          <p:cNvPr id="18" name="Slide Number Placeholder 17"/>
          <p:cNvSpPr>
            <a:spLocks noGrp="1"/>
          </p:cNvSpPr>
          <p:nvPr>
            <p:ph type="sldNum" sz="quarter" idx="11"/>
          </p:nvPr>
        </p:nvSpPr>
        <p:spPr/>
        <p:txBody>
          <a:bodyPr rtlCol="0"/>
          <a:lstStyle/>
          <a:p>
            <a:fld id="{1AF793D7-9A48-427D-84DD-F6823C9B3395}"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6642CFCE-DD8C-450B-89B1-792C4DDCC75A}" type="datetimeFigureOut">
              <a:rPr lang="en-US" smtClean="0"/>
              <a:pPr/>
              <a:t>6/28/2024</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AF793D7-9A48-427D-84DD-F6823C9B3395}"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642CFCE-DD8C-450B-89B1-792C4DDCC75A}"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6642CFCE-DD8C-450B-89B1-792C4DDCC75A}"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6642CFCE-DD8C-450B-89B1-792C4DDCC75A}"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F793D7-9A48-427D-84DD-F6823C9B3395}"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a:t>Click to edit Master title style</a:t>
            </a:r>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9" name="Date Placeholder 18"/>
          <p:cNvSpPr>
            <a:spLocks noGrp="1"/>
          </p:cNvSpPr>
          <p:nvPr>
            <p:ph type="dt" sz="half" idx="10"/>
          </p:nvPr>
        </p:nvSpPr>
        <p:spPr/>
        <p:txBody>
          <a:bodyPr/>
          <a:lstStyle/>
          <a:p>
            <a:fld id="{6642CFCE-DD8C-450B-89B1-792C4DDCC75A}"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a:t>Click to edit Master title style</a:t>
            </a:r>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a:t>Click to edit Master title style</a:t>
            </a:r>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642CFCE-DD8C-450B-89B1-792C4DDCC75A}"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642CFCE-DD8C-450B-89B1-792C4DDCC75A}"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6642CFCE-DD8C-450B-89B1-792C4DDCC75A}"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a:t>Click to edit Master title style</a:t>
            </a:r>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a:t>Click to edit Master title style</a:t>
            </a:r>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a:t>Click icon to add picture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533400" y="533402"/>
            <a:ext cx="5943600" cy="525780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6642CFCE-DD8C-450B-89B1-792C4DDCC75A}" type="datetimeFigureOut">
              <a:rPr lang="en-US" smtClean="0"/>
              <a:pPr/>
              <a:t>6/28/2024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AF793D7-9A48-427D-84DD-F6823C9B3395}"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642CFCE-DD8C-450B-89B1-792C4DDCC75A}"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F793D7-9A48-427D-84DD-F6823C9B339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642CFCE-DD8C-450B-89B1-792C4DDCC75A}"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F793D7-9A48-427D-84DD-F6823C9B3395}"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2CFCE-DD8C-450B-89B1-792C4DDCC75A}"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AF793D7-9A48-427D-84DD-F6823C9B3395}"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6642CFCE-DD8C-450B-89B1-792C4DDCC75A}" type="datetimeFigureOut">
              <a:rPr lang="en-US" smtClean="0"/>
              <a:pPr/>
              <a:t>6/28/2024</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AF793D7-9A48-427D-84DD-F6823C9B3395}"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1AF793D7-9A48-427D-84DD-F6823C9B3395}"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AF793D7-9A48-427D-84DD-F6823C9B3395}"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642CFCE-DD8C-450B-89B1-792C4DDCC75A}" type="datetimeFigureOut">
              <a:rPr lang="en-US" smtClean="0"/>
              <a:pPr/>
              <a:t>6/28/2024</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1AF793D7-9A48-427D-84DD-F6823C9B3395}"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42CFCE-DD8C-450B-89B1-792C4DDCC75A}"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642CFCE-DD8C-450B-89B1-792C4DDCC75A}"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1AF793D7-9A48-427D-84DD-F6823C9B3395}"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6642CFCE-DD8C-450B-89B1-792C4DDCC75A}"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1AF793D7-9A48-427D-84DD-F6823C9B3395}"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1AF793D7-9A48-427D-84DD-F6823C9B3395}"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1AF793D7-9A48-427D-84DD-F6823C9B3395}"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1AF793D7-9A48-427D-84DD-F6823C9B3395}"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6642CFCE-DD8C-450B-89B1-792C4DDCC75A}" type="datetimeFigureOut">
              <a:rPr lang="en-US" smtClean="0"/>
              <a:pPr/>
              <a:t>6/28/2024</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1AF793D7-9A48-427D-84DD-F6823C9B3395}"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6642CFCE-DD8C-450B-89B1-792C4DDCC75A}" type="datetimeFigureOut">
              <a:rPr lang="en-US" smtClean="0"/>
              <a:pPr/>
              <a:t>6/28/2024</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1AF793D7-9A48-427D-84DD-F6823C9B3395}"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p>
            <a:fld id="{1AF793D7-9A48-427D-84DD-F6823C9B3395}"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42CFCE-DD8C-450B-89B1-792C4DDCC75A}"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642CFCE-DD8C-450B-89B1-792C4DDCC75A}"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p>
            <a:fld id="{1AF793D7-9A48-427D-84DD-F6823C9B3395}" type="slidenum">
              <a:rPr lang="en-US" smtClean="0"/>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642CFCE-DD8C-450B-89B1-792C4DDCC75A}"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F793D7-9A48-427D-84DD-F6823C9B3395}"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2CFCE-DD8C-450B-89B1-792C4DDCC75A}"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6642CFCE-DD8C-450B-89B1-792C4DDCC75A}" type="datetimeFigureOut">
              <a:rPr lang="en-US" smtClean="0"/>
              <a:pPr/>
              <a:t>6/28/2024</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1AF793D7-9A48-427D-84DD-F6823C9B3395}"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6642CFCE-DD8C-450B-89B1-792C4DDCC75A}" type="datetimeFigureOut">
              <a:rPr lang="en-US" smtClean="0"/>
              <a:pPr/>
              <a:t>6/28/2024</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1AF793D7-9A48-427D-84DD-F6823C9B3395}"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6642CFCE-DD8C-450B-89B1-792C4DDCC75A}" type="datetimeFigureOut">
              <a:rPr lang="en-US" smtClean="0"/>
              <a:pPr/>
              <a:t>6/28/2024</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1AF793D7-9A48-427D-84DD-F6823C9B339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p>
            <a:fld id="{1AF793D7-9A48-427D-84DD-F6823C9B339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2CFCE-DD8C-450B-89B1-792C4DDCC75A}"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642CFCE-DD8C-450B-89B1-792C4DDCC75A}"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642CFCE-DD8C-450B-89B1-792C4DDCC75A}"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6642CFCE-DD8C-450B-89B1-792C4DDCC75A}" type="datetimeFigureOut">
              <a:rPr lang="en-US" smtClean="0"/>
              <a:pPr/>
              <a:t>6/28/2024</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a:xfrm>
            <a:off x="457200" y="6556248"/>
            <a:ext cx="3657600" cy="228600"/>
          </a:xfrm>
        </p:spPr>
        <p:txBody>
          <a:bodyPr/>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1AF793D7-9A48-427D-84DD-F6823C9B3395}"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6642CFCE-DD8C-450B-89B1-792C4DDCC75A}" type="datetimeFigureOut">
              <a:rPr lang="en-US" smtClean="0"/>
              <a:pPr/>
              <a:t>6/28/2024</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AF793D7-9A48-427D-84DD-F6823C9B3395}"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642CFCE-DD8C-450B-89B1-792C4DDCC75A}"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6642CFCE-DD8C-450B-89B1-792C4DDCC75A}"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6642CFCE-DD8C-450B-89B1-792C4DDCC75A}"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F793D7-9A48-427D-84DD-F6823C9B3395}"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6642CFCE-DD8C-450B-89B1-792C4DDCC75A}" type="datetimeFigureOut">
              <a:rPr lang="en-US" smtClean="0"/>
              <a:pPr/>
              <a:t>6/28/2024</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1AF793D7-9A48-427D-84DD-F6823C9B339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6642CFCE-DD8C-450B-89B1-792C4DDCC75A}" type="datetimeFigureOut">
              <a:rPr lang="en-US" smtClean="0"/>
              <a:pPr/>
              <a:t>6/28/2024</a:t>
            </a:fld>
            <a:endParaRPr lang="en-US"/>
          </a:p>
        </p:txBody>
      </p:sp>
      <p:sp>
        <p:nvSpPr>
          <p:cNvPr id="27" name="Slide Number Placeholder 26"/>
          <p:cNvSpPr>
            <a:spLocks noGrp="1"/>
          </p:cNvSpPr>
          <p:nvPr>
            <p:ph type="sldNum" sz="quarter" idx="11"/>
          </p:nvPr>
        </p:nvSpPr>
        <p:spPr/>
        <p:txBody>
          <a:bodyPr rtlCol="0"/>
          <a:lstStyle/>
          <a:p>
            <a:fld id="{1AF793D7-9A48-427D-84DD-F6823C9B3395}"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6642CFCE-DD8C-450B-89B1-792C4DDCC75A}" type="datetimeFigureOut">
              <a:rPr lang="en-US" smtClean="0"/>
              <a:pPr/>
              <a:t>6/28/2024</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1AF793D7-9A48-427D-84DD-F6823C9B3395}" type="slidenum">
              <a:rPr lang="en-US" smtClean="0"/>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2CFCE-DD8C-450B-89B1-792C4DDCC75A}"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642CFCE-DD8C-450B-89B1-792C4DDCC75A}"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42CFCE-DD8C-450B-89B1-792C4DDCC75A}"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793D7-9A48-427D-84DD-F6823C9B339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42CFCE-DD8C-450B-89B1-792C4DDCC75A}" type="datetimeFigureOut">
              <a:rPr lang="en-US" smtClean="0"/>
              <a:pPr/>
              <a:t>6/28/2024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793D7-9A48-427D-84DD-F6823C9B339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6642CFCE-DD8C-450B-89B1-792C4DDCC75A}" type="datetimeFigureOut">
              <a:rPr lang="en-US" smtClean="0"/>
              <a:pPr/>
              <a:t>6/28/2024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1AF793D7-9A48-427D-84DD-F6823C9B339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6642CFCE-DD8C-450B-89B1-792C4DDCC75A}" type="datetimeFigureOut">
              <a:rPr lang="en-US" smtClean="0"/>
              <a:pPr/>
              <a:t>6/28/2024</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1AF793D7-9A48-427D-84DD-F6823C9B339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642CFCE-DD8C-450B-89B1-792C4DDCC75A}" type="datetimeFigureOut">
              <a:rPr lang="en-US" smtClean="0"/>
              <a:pPr/>
              <a:t>6/28/2024</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AF793D7-9A48-427D-84DD-F6823C9B3395}"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p>
            <a:r>
              <a:rPr kumimoji="0" lang="en-US"/>
              <a:t>Click to edit Master title style</a:t>
            </a:r>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6642CFCE-DD8C-450B-89B1-792C4DDCC75A}" type="datetimeFigureOut">
              <a:rPr lang="en-US" smtClean="0"/>
              <a:pPr/>
              <a:t>6/28/2024</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AF793D7-9A48-427D-84DD-F6823C9B339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642CFCE-DD8C-450B-89B1-792C4DDCC75A}" type="datetimeFigureOut">
              <a:rPr lang="en-US" smtClean="0"/>
              <a:pPr/>
              <a:t>6/28/2024</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AF793D7-9A48-427D-84DD-F6823C9B339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6642CFCE-DD8C-450B-89B1-792C4DDCC75A}" type="datetimeFigureOut">
              <a:rPr lang="en-US" smtClean="0"/>
              <a:pPr/>
              <a:t>6/28/2024</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1AF793D7-9A48-427D-84DD-F6823C9B3395}"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6642CFCE-DD8C-450B-89B1-792C4DDCC75A}" type="datetimeFigureOut">
              <a:rPr lang="en-US" smtClean="0"/>
              <a:pPr/>
              <a:t>6/28/2024</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1AF793D7-9A48-427D-84DD-F6823C9B3395}"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6642CFCE-DD8C-450B-89B1-792C4DDCC75A}" type="datetimeFigureOut">
              <a:rPr lang="en-US" smtClean="0"/>
              <a:pPr/>
              <a:t>6/28/2024</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1AF793D7-9A48-427D-84DD-F6823C9B339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642CFCE-DD8C-450B-89B1-792C4DDCC75A}" type="datetimeFigureOut">
              <a:rPr lang="en-US" smtClean="0"/>
              <a:pPr/>
              <a:t>6/28/2024</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AF793D7-9A48-427D-84DD-F6823C9B3395}"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6642CFCE-DD8C-450B-89B1-792C4DDCC75A}" type="datetimeFigureOut">
              <a:rPr lang="en-US" smtClean="0"/>
              <a:pPr/>
              <a:t>6/28/2024</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1AF793D7-9A48-427D-84DD-F6823C9B339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5.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0.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2.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2.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2.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6.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6.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6.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66.jpeg"/><Relationship Id="rId1" Type="http://schemas.openxmlformats.org/officeDocument/2006/relationships/slideLayout" Target="../slideLayouts/slideLayout106.xml"/></Relationships>
</file>

<file path=ppt/slides/_rels/slide6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06.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01.xml"/></Relationships>
</file>

<file path=ppt/slides/_rels/slide6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06.xml"/></Relationships>
</file>

<file path=ppt/slides/_rels/slide6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06.xml"/></Relationships>
</file>

<file path=ppt/slides/_rels/slide6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01.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g"/><Relationship Id="rId1" Type="http://schemas.openxmlformats.org/officeDocument/2006/relationships/slideLayout" Target="../slideLayouts/slideLayout106.xml"/><Relationship Id="rId5" Type="http://schemas.openxmlformats.org/officeDocument/2006/relationships/image" Target="../media/image85.jpeg"/><Relationship Id="rId4" Type="http://schemas.openxmlformats.org/officeDocument/2006/relationships/image" Target="../media/image84.jpeg"/></Relationships>
</file>

<file path=ppt/slides/_rels/slide6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06.xml"/><Relationship Id="rId5" Type="http://schemas.openxmlformats.org/officeDocument/2006/relationships/image" Target="../media/image89.jpeg"/><Relationship Id="rId4" Type="http://schemas.openxmlformats.org/officeDocument/2006/relationships/image" Target="../media/image88.jpg"/></Relationships>
</file>

<file path=ppt/slides/_rels/slide6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0.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5-754731_transparent-red-bow-tie-clipart-opening-ribbon-hd.png"/>
          <p:cNvPicPr>
            <a:picLocks noChangeAspect="1"/>
          </p:cNvPicPr>
          <p:nvPr/>
        </p:nvPicPr>
        <p:blipFill>
          <a:blip r:embed="rId2" cstate="print"/>
          <a:stretch>
            <a:fillRect/>
          </a:stretch>
        </p:blipFill>
        <p:spPr>
          <a:xfrm>
            <a:off x="990600" y="1562100"/>
            <a:ext cx="8153400" cy="3390900"/>
          </a:xfrm>
          <a:prstGeom prst="rect">
            <a:avLst/>
          </a:prstGeom>
          <a:ln>
            <a:noFill/>
          </a:ln>
          <a:effectLst>
            <a:softEdge rad="112500"/>
          </a:effectLst>
        </p:spPr>
      </p:pic>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685800"/>
            <a:ext cx="3810000" cy="5410200"/>
          </a:xfrm>
        </p:spPr>
        <p:txBody>
          <a:bodyPr>
            <a:noAutofit/>
          </a:bodyPr>
          <a:lstStyle/>
          <a:p>
            <a:pPr>
              <a:buNone/>
            </a:pPr>
            <a:r>
              <a:rPr lang="en-US" sz="2000" b="1" dirty="0"/>
              <a:t>   </a:t>
            </a:r>
            <a:r>
              <a:rPr lang="en-US" sz="1800" b="1" dirty="0"/>
              <a:t>Sang School has about teachers including Principal and about …. Non- teaching staff. There are about …boys and ….girls altogether with ….enrolments. The school also provides safe and adequate drinking water facilities to all children with an emphasis on hand washing etiquette and separate toilets for boys and girls. </a:t>
            </a:r>
          </a:p>
          <a:p>
            <a:pPr>
              <a:buNone/>
            </a:pPr>
            <a:r>
              <a:rPr lang="en-US" sz="1800" b="1" dirty="0"/>
              <a:t>   Sanitary Napkin Machines and incinerator has also been installed with smoke control units in toilet for girls</a:t>
            </a:r>
            <a:r>
              <a:rPr lang="en-US" sz="2000" b="1" dirty="0"/>
              <a:t>.</a:t>
            </a:r>
          </a:p>
          <a:p>
            <a:pPr>
              <a:buNone/>
            </a:pPr>
            <a:endParaRPr lang="en-US" sz="2000" dirty="0"/>
          </a:p>
        </p:txBody>
      </p:sp>
      <p:sp>
        <p:nvSpPr>
          <p:cNvPr id="4" name="Content Placeholder 3"/>
          <p:cNvSpPr>
            <a:spLocks noGrp="1"/>
          </p:cNvSpPr>
          <p:nvPr>
            <p:ph sz="half" idx="2"/>
          </p:nvPr>
        </p:nvSpPr>
        <p:spPr>
          <a:xfrm>
            <a:off x="4419600" y="609600"/>
            <a:ext cx="4495800" cy="6248400"/>
          </a:xfrm>
        </p:spPr>
        <p:txBody>
          <a:bodyPr>
            <a:noAutofit/>
          </a:bodyPr>
          <a:lstStyle/>
          <a:p>
            <a:pPr marL="0">
              <a:buNone/>
            </a:pPr>
            <a:r>
              <a:rPr lang="en-US" sz="1600" b="1" dirty="0"/>
              <a:t>The medium of teaching is English. The streams at higher classes are Bioscience, Commerce and Humanities. There are optional vocational streams like Travel and Tourism Management and Food Production. Govt. provides free education from primary till class VIII with free books, school bags, raincoats, school dresses and lunch during recess.</a:t>
            </a:r>
          </a:p>
          <a:p>
            <a:pPr marL="0"/>
            <a:endParaRPr lang="en-US" sz="1600" b="1" dirty="0"/>
          </a:p>
          <a:p>
            <a:pPr marL="0">
              <a:buNone/>
            </a:pPr>
            <a:r>
              <a:rPr lang="en-US" sz="1600" b="1" dirty="0"/>
              <a:t>With the introduction of the three language policy under the National Education Policy 2020 as of now the School provides </a:t>
            </a:r>
            <a:r>
              <a:rPr lang="en-US" sz="1600" b="1" dirty="0" err="1"/>
              <a:t>Bhutia</a:t>
            </a:r>
            <a:r>
              <a:rPr lang="en-US" sz="1600" b="1" dirty="0"/>
              <a:t>, Nepali, </a:t>
            </a:r>
            <a:r>
              <a:rPr lang="en-US" sz="1600" b="1" dirty="0" err="1"/>
              <a:t>Lepcha</a:t>
            </a:r>
            <a:r>
              <a:rPr lang="en-US" sz="1600" b="1" dirty="0"/>
              <a:t> and </a:t>
            </a:r>
            <a:r>
              <a:rPr lang="en-US" sz="1600" b="1" dirty="0" err="1"/>
              <a:t>Limbu</a:t>
            </a:r>
            <a:r>
              <a:rPr lang="en-US" sz="1600" b="1" dirty="0"/>
              <a:t> as options for the second language.</a:t>
            </a:r>
          </a:p>
          <a:p>
            <a:pPr marL="0"/>
            <a:endParaRPr lang="en-US" sz="1600" b="1" dirty="0"/>
          </a:p>
          <a:p>
            <a:pPr marL="0">
              <a:buNone/>
            </a:pPr>
            <a:r>
              <a:rPr lang="en-US" sz="1600" b="1" dirty="0"/>
              <a:t>As per the guidelines issued by MHRD and board, the school has installed CCTV within the premises to ensure complete safety and security of students.</a:t>
            </a:r>
          </a:p>
          <a:p>
            <a:pPr marL="0"/>
            <a:endParaRPr lang="en-US" sz="1600" b="1" dirty="0"/>
          </a:p>
          <a:p>
            <a:pPr marL="0">
              <a:buNone/>
            </a:pPr>
            <a:r>
              <a:rPr lang="en-US" sz="1600" b="1" dirty="0"/>
              <a:t>Parent Teacher meet are also organized twice a year to check the academic progress of children</a:t>
            </a:r>
            <a:r>
              <a:rPr lang="en-US" sz="1600" b="1" dirty="0">
                <a:solidFill>
                  <a:schemeClr val="accent2">
                    <a:lumMod val="75000"/>
                  </a:schemeClr>
                </a:solidFill>
              </a:rPr>
              <a:t>.</a:t>
            </a:r>
          </a:p>
          <a:p>
            <a:endParaRPr lang="en-US" sz="1600" b="1" dirty="0">
              <a:solidFill>
                <a:schemeClr val="accent2">
                  <a:lumMod val="75000"/>
                </a:schemeClr>
              </a:solidFill>
            </a:endParaRPr>
          </a:p>
        </p:txBody>
      </p:sp>
    </p:spTree>
  </p:cSld>
  <p:clrMapOvr>
    <a:masterClrMapping/>
  </p:clrMapOvr>
  <p:transition spd="slow">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ACHIEVEMENTS BY TEACHERS </a:t>
            </a:r>
          </a:p>
        </p:txBody>
      </p:sp>
      <p:pic>
        <p:nvPicPr>
          <p:cNvPr id="4" name="Picture 3" descr="IMG-20240330-WA0006.jpg"/>
          <p:cNvPicPr>
            <a:picLocks noChangeAspect="1"/>
          </p:cNvPicPr>
          <p:nvPr/>
        </p:nvPicPr>
        <p:blipFill>
          <a:blip r:embed="rId2" cstate="print"/>
          <a:srcRect l="7485" t="14444" r="155"/>
          <a:stretch>
            <a:fillRect/>
          </a:stretch>
        </p:blipFill>
        <p:spPr>
          <a:xfrm>
            <a:off x="3429000" y="1524000"/>
            <a:ext cx="2680854" cy="3276600"/>
          </a:xfrm>
          <a:prstGeom prst="rect">
            <a:avLst/>
          </a:prstGeom>
          <a:ln>
            <a:noFill/>
          </a:ln>
          <a:effectLst>
            <a:softEdge rad="112500"/>
          </a:effectLst>
        </p:spPr>
      </p:pic>
      <p:pic>
        <p:nvPicPr>
          <p:cNvPr id="5" name="Picture 4" descr="IMG-20240330-WA0009.jpg"/>
          <p:cNvPicPr>
            <a:picLocks noChangeAspect="1"/>
          </p:cNvPicPr>
          <p:nvPr/>
        </p:nvPicPr>
        <p:blipFill>
          <a:blip r:embed="rId3" cstate="print"/>
          <a:stretch>
            <a:fillRect/>
          </a:stretch>
        </p:blipFill>
        <p:spPr>
          <a:xfrm>
            <a:off x="533400" y="1780309"/>
            <a:ext cx="2057400" cy="2867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IMG-20240330-WA0010.jpg"/>
          <p:cNvPicPr>
            <a:picLocks noChangeAspect="1"/>
          </p:cNvPicPr>
          <p:nvPr/>
        </p:nvPicPr>
        <p:blipFill>
          <a:blip r:embed="rId4" cstate="print"/>
          <a:stretch>
            <a:fillRect/>
          </a:stretch>
        </p:blipFill>
        <p:spPr>
          <a:xfrm>
            <a:off x="6697539" y="1600200"/>
            <a:ext cx="2065461" cy="2944976"/>
          </a:xfrm>
          <a:prstGeom prst="rect">
            <a:avLst/>
          </a:prstGeom>
          <a:ln>
            <a:noFill/>
          </a:ln>
          <a:effectLst>
            <a:softEdge rad="112500"/>
          </a:effectLst>
        </p:spPr>
      </p:pic>
      <p:sp>
        <p:nvSpPr>
          <p:cNvPr id="7" name="Rectangle 6"/>
          <p:cNvSpPr/>
          <p:nvPr/>
        </p:nvSpPr>
        <p:spPr>
          <a:xfrm>
            <a:off x="381000" y="5029200"/>
            <a:ext cx="2667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R S GUPTA</a:t>
            </a:r>
          </a:p>
          <a:p>
            <a:pPr algn="ctr"/>
            <a:r>
              <a:rPr lang="en-US" sz="1600" b="1" dirty="0" err="1">
                <a:solidFill>
                  <a:schemeClr val="tx1"/>
                </a:solidFill>
              </a:rPr>
              <a:t>Maths</a:t>
            </a:r>
            <a:r>
              <a:rPr lang="en-US" sz="1600" b="1" dirty="0">
                <a:solidFill>
                  <a:schemeClr val="tx1"/>
                </a:solidFill>
              </a:rPr>
              <a:t> Teacher - 2023</a:t>
            </a:r>
          </a:p>
        </p:txBody>
      </p:sp>
      <p:sp>
        <p:nvSpPr>
          <p:cNvPr id="8" name="Rectangle 7"/>
          <p:cNvSpPr/>
          <p:nvPr/>
        </p:nvSpPr>
        <p:spPr>
          <a:xfrm>
            <a:off x="3429000" y="5105400"/>
            <a:ext cx="2667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DINESH RAI</a:t>
            </a:r>
          </a:p>
          <a:p>
            <a:pPr algn="ctr"/>
            <a:r>
              <a:rPr lang="en-US" sz="1600" b="1" dirty="0">
                <a:solidFill>
                  <a:schemeClr val="tx1"/>
                </a:solidFill>
              </a:rPr>
              <a:t>NATION BUILDER AWARD -2023</a:t>
            </a:r>
          </a:p>
        </p:txBody>
      </p:sp>
      <p:sp>
        <p:nvSpPr>
          <p:cNvPr id="9" name="Rectangle 8"/>
          <p:cNvSpPr/>
          <p:nvPr/>
        </p:nvSpPr>
        <p:spPr>
          <a:xfrm>
            <a:off x="6400800" y="5029200"/>
            <a:ext cx="2667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KARMA TSHERING BHUTIA</a:t>
            </a:r>
          </a:p>
          <a:p>
            <a:pPr algn="ctr"/>
            <a:r>
              <a:rPr lang="en-US" sz="1600" b="1" dirty="0" err="1">
                <a:solidFill>
                  <a:schemeClr val="tx1"/>
                </a:solidFill>
              </a:rPr>
              <a:t>BHUTIATeacher</a:t>
            </a:r>
            <a:r>
              <a:rPr lang="en-US" sz="1600" b="1" dirty="0">
                <a:solidFill>
                  <a:schemeClr val="tx1"/>
                </a:solidFill>
              </a:rPr>
              <a:t> - 2023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686800" cy="6172200"/>
          </a:xfrm>
        </p:spPr>
        <p:txBody>
          <a:bodyPr>
            <a:normAutofit fontScale="70000" lnSpcReduction="20000"/>
          </a:bodyPr>
          <a:lstStyle/>
          <a:p>
            <a:pPr>
              <a:buNone/>
            </a:pPr>
            <a:r>
              <a:rPr lang="en-US" sz="3600" dirty="0"/>
              <a:t>    </a:t>
            </a:r>
          </a:p>
          <a:p>
            <a:pPr>
              <a:buNone/>
            </a:pPr>
            <a:r>
              <a:rPr lang="en-US" sz="3600" b="1" dirty="0">
                <a:solidFill>
                  <a:srgbClr val="7030A0"/>
                </a:solidFill>
                <a:latin typeface="Algerian" pitchFamily="82" charset="0"/>
              </a:rPr>
              <a:t>Academics Excellence</a:t>
            </a:r>
            <a:r>
              <a:rPr lang="en-US" dirty="0"/>
              <a:t>:</a:t>
            </a:r>
          </a:p>
          <a:p>
            <a:pPr>
              <a:buNone/>
            </a:pPr>
            <a:r>
              <a:rPr lang="en-US" b="1" dirty="0"/>
              <a:t>   </a:t>
            </a:r>
          </a:p>
          <a:p>
            <a:pPr>
              <a:buNone/>
            </a:pPr>
            <a:endParaRPr lang="en-US" b="1" dirty="0"/>
          </a:p>
          <a:p>
            <a:pPr>
              <a:buNone/>
            </a:pPr>
            <a:r>
              <a:rPr lang="en-US" b="1" dirty="0"/>
              <a:t>    </a:t>
            </a:r>
            <a:r>
              <a:rPr lang="en-US" sz="2300" b="1" dirty="0">
                <a:solidFill>
                  <a:schemeClr val="bg2">
                    <a:lumMod val="10000"/>
                  </a:schemeClr>
                </a:solidFill>
              </a:rPr>
              <a:t>The captain’s investiture ceremony was held on  ……March administered by the school Principal </a:t>
            </a:r>
            <a:r>
              <a:rPr lang="en-US" sz="2300" b="1" dirty="0">
                <a:solidFill>
                  <a:srgbClr val="0070C0"/>
                </a:solidFill>
              </a:rPr>
              <a:t>Mrs. Tshering </a:t>
            </a:r>
            <a:r>
              <a:rPr lang="en-US" sz="2300" b="1" dirty="0" err="1">
                <a:solidFill>
                  <a:srgbClr val="0070C0"/>
                </a:solidFill>
              </a:rPr>
              <a:t>Doma</a:t>
            </a:r>
            <a:r>
              <a:rPr lang="en-US" sz="2300" b="1" dirty="0">
                <a:solidFill>
                  <a:srgbClr val="0070C0"/>
                </a:solidFill>
              </a:rPr>
              <a:t> Bhutia </a:t>
            </a:r>
            <a:r>
              <a:rPr lang="en-US" sz="2300" b="1" dirty="0">
                <a:solidFill>
                  <a:schemeClr val="bg2">
                    <a:lumMod val="10000"/>
                  </a:schemeClr>
                </a:solidFill>
              </a:rPr>
              <a:t>where the institution formally appointed the newly elected prefects for the year 2023.To add the spirit of competitiveness  the school has divided the students into four houses viz- Red, Blue, Yellow and Green.</a:t>
            </a:r>
          </a:p>
          <a:p>
            <a:pPr>
              <a:buNone/>
            </a:pPr>
            <a:r>
              <a:rPr lang="en-US" sz="2300" b="1" dirty="0">
                <a:solidFill>
                  <a:schemeClr val="bg2">
                    <a:lumMod val="10000"/>
                  </a:schemeClr>
                </a:solidFill>
              </a:rPr>
              <a:t>        Success is dependent on effort and success is the sum of small efforts. Yet another academic year of success and achievement unfolded with an </a:t>
            </a:r>
            <a:r>
              <a:rPr lang="en-US" sz="2300" b="1" dirty="0" err="1">
                <a:solidFill>
                  <a:schemeClr val="bg2">
                    <a:lumMod val="10000"/>
                  </a:schemeClr>
                </a:solidFill>
              </a:rPr>
              <a:t>honour</a:t>
            </a:r>
            <a:r>
              <a:rPr lang="en-US" sz="2300" b="1" dirty="0">
                <a:solidFill>
                  <a:schemeClr val="bg2">
                    <a:lumMod val="10000"/>
                  </a:schemeClr>
                </a:solidFill>
              </a:rPr>
              <a:t> conferred on CBSE students with 100% batch pass percentage in the year 2023. The unstinted support and dedication of the teachers was evident in the success of our students in board examination - CBSE.          </a:t>
            </a:r>
          </a:p>
          <a:p>
            <a:pPr>
              <a:buNone/>
            </a:pPr>
            <a:r>
              <a:rPr lang="en-US" sz="2300" b="1" dirty="0">
                <a:solidFill>
                  <a:schemeClr val="bg2">
                    <a:lumMod val="10000"/>
                  </a:schemeClr>
                </a:solidFill>
              </a:rPr>
              <a:t>    </a:t>
            </a:r>
          </a:p>
          <a:p>
            <a:pPr marL="798513" lvl="0" indent="-566738">
              <a:buFont typeface="Wingdings" pitchFamily="2" charset="2"/>
              <a:buChar char="v"/>
            </a:pPr>
            <a:r>
              <a:rPr lang="en-US" sz="2300" b="1" dirty="0">
                <a:solidFill>
                  <a:schemeClr val="bg2">
                    <a:lumMod val="10000"/>
                  </a:schemeClr>
                </a:solidFill>
              </a:rPr>
              <a:t>Miss </a:t>
            </a:r>
            <a:r>
              <a:rPr lang="en-US" sz="2300" b="1" dirty="0" err="1">
                <a:solidFill>
                  <a:schemeClr val="bg2">
                    <a:lumMod val="10000"/>
                  </a:schemeClr>
                </a:solidFill>
              </a:rPr>
              <a:t>Suchenla</a:t>
            </a:r>
            <a:r>
              <a:rPr lang="en-US" sz="2300" b="1" dirty="0">
                <a:solidFill>
                  <a:schemeClr val="bg2">
                    <a:lumMod val="10000"/>
                  </a:schemeClr>
                </a:solidFill>
              </a:rPr>
              <a:t> </a:t>
            </a:r>
            <a:r>
              <a:rPr lang="en-US" sz="1800" b="1" dirty="0">
                <a:solidFill>
                  <a:schemeClr val="bg2">
                    <a:lumMod val="10000"/>
                  </a:schemeClr>
                </a:solidFill>
              </a:rPr>
              <a:t>Tamang emerged as the 3rd State topper with</a:t>
            </a:r>
          </a:p>
          <a:p>
            <a:pPr marL="798513" lvl="0" indent="-566738">
              <a:buNone/>
            </a:pPr>
            <a:r>
              <a:rPr lang="en-US" sz="1800" b="1" dirty="0">
                <a:solidFill>
                  <a:schemeClr val="bg2">
                    <a:lumMod val="10000"/>
                  </a:schemeClr>
                </a:solidFill>
              </a:rPr>
              <a:t>              86.6 % in AISSE -2023  Examination</a:t>
            </a:r>
          </a:p>
          <a:p>
            <a:pPr marL="1371600" lvl="0" indent="-511175">
              <a:buNone/>
            </a:pPr>
            <a:endParaRPr lang="en-US" sz="1800" b="1" dirty="0">
              <a:solidFill>
                <a:schemeClr val="bg2">
                  <a:lumMod val="10000"/>
                </a:schemeClr>
              </a:solidFill>
            </a:endParaRPr>
          </a:p>
          <a:p>
            <a:pPr>
              <a:buNone/>
            </a:pPr>
            <a:r>
              <a:rPr lang="en-US" sz="1800" b="1" dirty="0">
                <a:solidFill>
                  <a:schemeClr val="bg2">
                    <a:lumMod val="10000"/>
                  </a:schemeClr>
                </a:solidFill>
              </a:rPr>
              <a:t>                       AISSCE -2023</a:t>
            </a:r>
          </a:p>
          <a:p>
            <a:pPr>
              <a:buNone/>
            </a:pPr>
            <a:r>
              <a:rPr lang="en-US" sz="1800" b="1" dirty="0">
                <a:solidFill>
                  <a:schemeClr val="bg2">
                    <a:lumMod val="10000"/>
                  </a:schemeClr>
                </a:solidFill>
              </a:rPr>
              <a:t>                         1. Miss </a:t>
            </a:r>
            <a:r>
              <a:rPr lang="en-US" sz="1800" b="1" dirty="0" err="1">
                <a:solidFill>
                  <a:schemeClr val="bg2">
                    <a:lumMod val="10000"/>
                  </a:schemeClr>
                </a:solidFill>
              </a:rPr>
              <a:t>Suk</a:t>
            </a:r>
            <a:r>
              <a:rPr lang="en-US" sz="1800" b="1" dirty="0">
                <a:solidFill>
                  <a:schemeClr val="bg2">
                    <a:lumMod val="10000"/>
                  </a:schemeClr>
                </a:solidFill>
              </a:rPr>
              <a:t> Maya </a:t>
            </a:r>
            <a:r>
              <a:rPr lang="en-US" sz="1800" b="1" dirty="0" err="1">
                <a:solidFill>
                  <a:schemeClr val="bg2">
                    <a:lumMod val="10000"/>
                  </a:schemeClr>
                </a:solidFill>
              </a:rPr>
              <a:t>Rai</a:t>
            </a:r>
            <a:r>
              <a:rPr lang="en-US" sz="1800" b="1" dirty="0">
                <a:solidFill>
                  <a:schemeClr val="bg2">
                    <a:lumMod val="10000"/>
                  </a:schemeClr>
                </a:solidFill>
              </a:rPr>
              <a:t>   87.8% (Hum)</a:t>
            </a:r>
          </a:p>
          <a:p>
            <a:pPr>
              <a:buNone/>
            </a:pPr>
            <a:r>
              <a:rPr lang="en-US" sz="1800" b="1" dirty="0">
                <a:solidFill>
                  <a:schemeClr val="bg2">
                    <a:lumMod val="10000"/>
                  </a:schemeClr>
                </a:solidFill>
              </a:rPr>
              <a:t>                         2. </a:t>
            </a:r>
            <a:r>
              <a:rPr lang="en-US" sz="1800" b="1" dirty="0" err="1">
                <a:solidFill>
                  <a:schemeClr val="bg2">
                    <a:lumMod val="10000"/>
                  </a:schemeClr>
                </a:solidFill>
              </a:rPr>
              <a:t>Pooja</a:t>
            </a:r>
            <a:r>
              <a:rPr lang="en-US" sz="1800" b="1" dirty="0">
                <a:solidFill>
                  <a:schemeClr val="bg2">
                    <a:lumMod val="10000"/>
                  </a:schemeClr>
                </a:solidFill>
              </a:rPr>
              <a:t> </a:t>
            </a:r>
            <a:r>
              <a:rPr lang="en-US" sz="1800" b="1" dirty="0" err="1">
                <a:solidFill>
                  <a:schemeClr val="bg2">
                    <a:lumMod val="10000"/>
                  </a:schemeClr>
                </a:solidFill>
              </a:rPr>
              <a:t>Bahun</a:t>
            </a:r>
            <a:r>
              <a:rPr lang="en-US" sz="1800" b="1" dirty="0">
                <a:solidFill>
                  <a:schemeClr val="bg2">
                    <a:lumMod val="10000"/>
                  </a:schemeClr>
                </a:solidFill>
              </a:rPr>
              <a:t> Sharma: 81.8% (Hum)</a:t>
            </a:r>
          </a:p>
          <a:p>
            <a:pPr>
              <a:buNone/>
            </a:pPr>
            <a:r>
              <a:rPr lang="en-US" sz="1800" b="1" dirty="0">
                <a:solidFill>
                  <a:schemeClr val="bg2">
                    <a:lumMod val="10000"/>
                  </a:schemeClr>
                </a:solidFill>
              </a:rPr>
              <a:t>                         3. Nikita </a:t>
            </a:r>
            <a:r>
              <a:rPr lang="en-US" sz="1800" b="1" dirty="0" err="1">
                <a:solidFill>
                  <a:schemeClr val="bg2">
                    <a:lumMod val="10000"/>
                  </a:schemeClr>
                </a:solidFill>
              </a:rPr>
              <a:t>Kumari</a:t>
            </a:r>
            <a:r>
              <a:rPr lang="en-US" sz="1800" b="1" dirty="0">
                <a:solidFill>
                  <a:schemeClr val="bg2">
                    <a:lumMod val="10000"/>
                  </a:schemeClr>
                </a:solidFill>
              </a:rPr>
              <a:t>: 86.4% (</a:t>
            </a:r>
            <a:r>
              <a:rPr lang="en-US" sz="1800" b="1" dirty="0" err="1">
                <a:solidFill>
                  <a:schemeClr val="bg2">
                    <a:lumMod val="10000"/>
                  </a:schemeClr>
                </a:solidFill>
              </a:rPr>
              <a:t>Sci</a:t>
            </a:r>
            <a:r>
              <a:rPr lang="en-US" sz="1800" b="1" dirty="0">
                <a:solidFill>
                  <a:schemeClr val="bg2">
                    <a:lumMod val="10000"/>
                  </a:schemeClr>
                </a:solidFill>
              </a:rPr>
              <a:t>)</a:t>
            </a:r>
          </a:p>
          <a:p>
            <a:pPr>
              <a:buNone/>
            </a:pPr>
            <a:r>
              <a:rPr lang="en-US" sz="1800" b="1" dirty="0">
                <a:solidFill>
                  <a:schemeClr val="bg2">
                    <a:lumMod val="10000"/>
                  </a:schemeClr>
                </a:solidFill>
              </a:rPr>
              <a:t>                         4. </a:t>
            </a:r>
            <a:r>
              <a:rPr lang="en-US" sz="1800" b="1" dirty="0" err="1">
                <a:solidFill>
                  <a:schemeClr val="bg2">
                    <a:lumMod val="10000"/>
                  </a:schemeClr>
                </a:solidFill>
              </a:rPr>
              <a:t>Dawa</a:t>
            </a:r>
            <a:r>
              <a:rPr lang="en-US" sz="1800" b="1" dirty="0">
                <a:solidFill>
                  <a:schemeClr val="bg2">
                    <a:lumMod val="10000"/>
                  </a:schemeClr>
                </a:solidFill>
              </a:rPr>
              <a:t> </a:t>
            </a:r>
            <a:r>
              <a:rPr lang="en-US" sz="1800" b="1" dirty="0" err="1">
                <a:solidFill>
                  <a:schemeClr val="bg2">
                    <a:lumMod val="10000"/>
                  </a:schemeClr>
                </a:solidFill>
              </a:rPr>
              <a:t>Yangzom</a:t>
            </a:r>
            <a:r>
              <a:rPr lang="en-US" sz="1800" b="1" dirty="0">
                <a:solidFill>
                  <a:schemeClr val="bg2">
                    <a:lumMod val="10000"/>
                  </a:schemeClr>
                </a:solidFill>
              </a:rPr>
              <a:t>: 83 %( </a:t>
            </a:r>
            <a:r>
              <a:rPr lang="en-US" sz="1800" b="1" dirty="0" err="1">
                <a:solidFill>
                  <a:schemeClr val="bg2">
                    <a:lumMod val="10000"/>
                  </a:schemeClr>
                </a:solidFill>
              </a:rPr>
              <a:t>Sci</a:t>
            </a:r>
            <a:r>
              <a:rPr lang="en-US" sz="1800" b="1" dirty="0">
                <a:solidFill>
                  <a:schemeClr val="bg2">
                    <a:lumMod val="10000"/>
                  </a:schemeClr>
                </a:solidFill>
              </a:rPr>
              <a:t>)</a:t>
            </a:r>
          </a:p>
          <a:p>
            <a:pPr>
              <a:buNone/>
            </a:pPr>
            <a:r>
              <a:rPr lang="en-US" sz="1600" b="1" dirty="0"/>
              <a:t> </a:t>
            </a:r>
          </a:p>
          <a:p>
            <a:pPr lvl="0"/>
            <a:endParaRPr lang="en-US" sz="1600" dirty="0"/>
          </a:p>
          <a:p>
            <a:pPr>
              <a:buNone/>
            </a:pPr>
            <a:endParaRPr lang="en-US" dirty="0"/>
          </a:p>
        </p:txBody>
      </p:sp>
      <p:pic>
        <p:nvPicPr>
          <p:cNvPr id="4" name="Picture 3" descr="IMG-20240330-WA0000.jpg"/>
          <p:cNvPicPr>
            <a:picLocks noChangeAspect="1"/>
          </p:cNvPicPr>
          <p:nvPr/>
        </p:nvPicPr>
        <p:blipFill>
          <a:blip r:embed="rId2" cstate="print"/>
          <a:stretch>
            <a:fillRect/>
          </a:stretch>
        </p:blipFill>
        <p:spPr>
          <a:xfrm>
            <a:off x="6477000" y="3556000"/>
            <a:ext cx="2419350" cy="3225800"/>
          </a:xfrm>
          <a:prstGeom prst="rect">
            <a:avLst/>
          </a:prstGeom>
          <a:ln>
            <a:noFill/>
          </a:ln>
          <a:effectLst>
            <a:softEdge rad="112500"/>
          </a:effectLst>
        </p:spPr>
      </p:pic>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dirty="0">
                <a:solidFill>
                  <a:srgbClr val="002060"/>
                </a:solidFill>
                <a:latin typeface="Bahnschrift Condensed" pitchFamily="34" charset="0"/>
              </a:rPr>
              <a:t>     The school also focuses on other chief aspects of integrated education as honing the skills of the student and enabling them to think and reason for themselves. Hence in addition to the use of smart board classroom teaching, a host of activities are conducted at the school to impart quality exposure to the students. Every year we conduct a host of inter – class and inter – house co –curricular activities such as elocution, quizzes, dance, song, calligraphy, painting and drawing, slogan writing, debates, extempore, recitation, essay writing, creative writing, drawing, spell bee and story narration at both junior and senior levels.</a:t>
            </a:r>
          </a:p>
          <a:p>
            <a:endParaRPr lang="en-US" dirty="0">
              <a:solidFill>
                <a:srgbClr val="002060"/>
              </a:solidFill>
            </a:endParaRPr>
          </a:p>
        </p:txBody>
      </p:sp>
    </p:spTree>
  </p:cSld>
  <p:clrMapOvr>
    <a:masterClrMapping/>
  </p:clrMapOvr>
  <p:transition spd="slow">
    <p:pull dir="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0066"/>
                </a:solidFill>
                <a:latin typeface="Arial Narrow" pitchFamily="34" charset="0"/>
              </a:rPr>
              <a:t>CELEBRATION OF NATIONAL AND INTERNATIONAL DAYS</a:t>
            </a:r>
            <a:endParaRPr lang="en-US" sz="2800" dirty="0">
              <a:latin typeface="Arial Narrow" pitchFamily="34" charset="0"/>
            </a:endParaRPr>
          </a:p>
        </p:txBody>
      </p:sp>
      <p:sp>
        <p:nvSpPr>
          <p:cNvPr id="3" name="Content Placeholder 2"/>
          <p:cNvSpPr>
            <a:spLocks noGrp="1"/>
          </p:cNvSpPr>
          <p:nvPr>
            <p:ph sz="half" idx="1"/>
          </p:nvPr>
        </p:nvSpPr>
        <p:spPr>
          <a:xfrm>
            <a:off x="457200" y="1524000"/>
            <a:ext cx="4038600" cy="4449763"/>
          </a:xfrm>
        </p:spPr>
        <p:txBody>
          <a:bodyPr/>
          <a:lstStyle/>
          <a:p>
            <a:pPr>
              <a:buNone/>
            </a:pPr>
            <a:r>
              <a:rPr lang="en-US" sz="2000" dirty="0"/>
              <a:t>     NATIONAL SCIENCE DAY, 28</a:t>
            </a:r>
            <a:r>
              <a:rPr lang="en-US" sz="2000" baseline="30000" dirty="0"/>
              <a:t>TH</a:t>
            </a:r>
            <a:r>
              <a:rPr lang="en-US" sz="2000" dirty="0"/>
              <a:t> Feb 2023: National Science Day was celebrated by the students in school. The theme of the year 2023 was Global Science for Global Wellbeing.</a:t>
            </a:r>
          </a:p>
          <a:p>
            <a:pPr>
              <a:buNone/>
            </a:pPr>
            <a:endParaRPr lang="en-US" sz="2000" dirty="0"/>
          </a:p>
          <a:p>
            <a:pPr>
              <a:buNone/>
            </a:pPr>
            <a:endParaRPr lang="en-US" sz="2000" dirty="0"/>
          </a:p>
          <a:p>
            <a:pPr>
              <a:buNone/>
            </a:pPr>
            <a:endParaRPr lang="en-US" sz="2000" dirty="0"/>
          </a:p>
          <a:p>
            <a:endParaRPr lang="en-US" dirty="0"/>
          </a:p>
        </p:txBody>
      </p:sp>
      <p:sp>
        <p:nvSpPr>
          <p:cNvPr id="4" name="Content Placeholder 3"/>
          <p:cNvSpPr>
            <a:spLocks noGrp="1"/>
          </p:cNvSpPr>
          <p:nvPr>
            <p:ph sz="half" idx="2"/>
          </p:nvPr>
        </p:nvSpPr>
        <p:spPr>
          <a:xfrm>
            <a:off x="5105400" y="1600200"/>
            <a:ext cx="3581400" cy="4525963"/>
          </a:xfrm>
        </p:spPr>
        <p:txBody>
          <a:bodyPr/>
          <a:lstStyle/>
          <a:p>
            <a:pPr>
              <a:buNone/>
            </a:pPr>
            <a:r>
              <a:rPr lang="en-US" sz="2400" dirty="0"/>
              <a:t>     Hindi </a:t>
            </a:r>
            <a:r>
              <a:rPr lang="en-US" sz="2400" dirty="0" err="1"/>
              <a:t>Diwas</a:t>
            </a:r>
            <a:r>
              <a:rPr lang="en-US" sz="2400" dirty="0"/>
              <a:t>, 14</a:t>
            </a:r>
            <a:r>
              <a:rPr lang="en-US" sz="2400" baseline="30000" dirty="0"/>
              <a:t>th</a:t>
            </a:r>
            <a:r>
              <a:rPr lang="en-US" sz="2400" dirty="0"/>
              <a:t> Sept: An assembly and a host of activities like Poetry recitation quiz and spell bee was conducted in school to mark the importance of the day.</a:t>
            </a:r>
          </a:p>
          <a:p>
            <a:endParaRPr lang="en-US" dirty="0"/>
          </a:p>
        </p:txBody>
      </p:sp>
      <p:pic>
        <p:nvPicPr>
          <p:cNvPr id="7" name="Picture 6" descr="IMG_20240328_125227.jpg"/>
          <p:cNvPicPr>
            <a:picLocks noChangeAspect="1"/>
          </p:cNvPicPr>
          <p:nvPr/>
        </p:nvPicPr>
        <p:blipFill>
          <a:blip r:embed="rId2" cstate="print"/>
          <a:stretch>
            <a:fillRect/>
          </a:stretch>
        </p:blipFill>
        <p:spPr>
          <a:xfrm>
            <a:off x="838200" y="3810000"/>
            <a:ext cx="3505200" cy="2590800"/>
          </a:xfrm>
          <a:prstGeom prst="rect">
            <a:avLst/>
          </a:prstGeom>
        </p:spPr>
      </p:pic>
    </p:spTree>
  </p:cSld>
  <p:clrMapOvr>
    <a:masterClrMapping/>
  </p:clrMapOvr>
  <p:transition spd="slow">
    <p:strips dir="l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20240327-WA0012.jpg"/>
          <p:cNvPicPr>
            <a:picLocks noChangeAspect="1"/>
          </p:cNvPicPr>
          <p:nvPr/>
        </p:nvPicPr>
        <p:blipFill>
          <a:blip r:embed="rId2" cstate="print"/>
          <a:stretch>
            <a:fillRect/>
          </a:stretch>
        </p:blipFill>
        <p:spPr>
          <a:xfrm>
            <a:off x="6248400" y="3657600"/>
            <a:ext cx="2667000" cy="3200400"/>
          </a:xfrm>
          <a:prstGeom prst="rect">
            <a:avLst/>
          </a:prstGeom>
        </p:spPr>
      </p:pic>
      <p:pic>
        <p:nvPicPr>
          <p:cNvPr id="6" name="Picture 5" descr="IMG-20240326-WA0001.jpg"/>
          <p:cNvPicPr>
            <a:picLocks noChangeAspect="1"/>
          </p:cNvPicPr>
          <p:nvPr/>
        </p:nvPicPr>
        <p:blipFill>
          <a:blip r:embed="rId3" cstate="print"/>
          <a:stretch>
            <a:fillRect/>
          </a:stretch>
        </p:blipFill>
        <p:spPr>
          <a:xfrm>
            <a:off x="1219200" y="4156364"/>
            <a:ext cx="3017520" cy="2549236"/>
          </a:xfrm>
          <a:prstGeom prst="rect">
            <a:avLst/>
          </a:prstGeom>
        </p:spPr>
      </p:pic>
      <p:sp>
        <p:nvSpPr>
          <p:cNvPr id="3" name="Content Placeholder 2"/>
          <p:cNvSpPr>
            <a:spLocks noGrp="1"/>
          </p:cNvSpPr>
          <p:nvPr>
            <p:ph sz="half" idx="1"/>
          </p:nvPr>
        </p:nvSpPr>
        <p:spPr>
          <a:xfrm>
            <a:off x="228600" y="304800"/>
            <a:ext cx="4038600" cy="6553200"/>
          </a:xfrm>
        </p:spPr>
        <p:txBody>
          <a:bodyPr>
            <a:normAutofit/>
          </a:bodyPr>
          <a:lstStyle/>
          <a:p>
            <a:pPr>
              <a:buNone/>
            </a:pPr>
            <a:endParaRPr lang="en-US" sz="2000" b="1" dirty="0">
              <a:solidFill>
                <a:srgbClr val="7030A0"/>
              </a:solidFill>
              <a:latin typeface="Baskerville Old Face" pitchFamily="18" charset="0"/>
            </a:endParaRPr>
          </a:p>
          <a:p>
            <a:pPr>
              <a:buNone/>
            </a:pPr>
            <a:r>
              <a:rPr lang="en-US" sz="2000" b="1" dirty="0">
                <a:solidFill>
                  <a:schemeClr val="accent3"/>
                </a:solidFill>
                <a:latin typeface="Baskerville Old Face" pitchFamily="18" charset="0"/>
              </a:rPr>
              <a:t>INTERNATIONAL WOMEN’S DAY </a:t>
            </a:r>
          </a:p>
          <a:p>
            <a:pPr>
              <a:buNone/>
            </a:pPr>
            <a:r>
              <a:rPr lang="en-US" sz="2000" b="1" dirty="0">
                <a:solidFill>
                  <a:schemeClr val="accent3"/>
                </a:solidFill>
                <a:latin typeface="Baskerville Old Face" pitchFamily="18" charset="0"/>
              </a:rPr>
              <a:t>8</a:t>
            </a:r>
            <a:r>
              <a:rPr lang="en-US" sz="2000" b="1" baseline="30000" dirty="0">
                <a:solidFill>
                  <a:schemeClr val="accent3"/>
                </a:solidFill>
                <a:latin typeface="Baskerville Old Face" pitchFamily="18" charset="0"/>
              </a:rPr>
              <a:t>th</a:t>
            </a:r>
            <a:r>
              <a:rPr lang="en-US" sz="2000" b="1" dirty="0">
                <a:solidFill>
                  <a:schemeClr val="accent3"/>
                </a:solidFill>
                <a:latin typeface="Baskerville Old Face" pitchFamily="18" charset="0"/>
              </a:rPr>
              <a:t> March 2023</a:t>
            </a:r>
            <a:r>
              <a:rPr lang="en-US" sz="2000" b="1" dirty="0">
                <a:solidFill>
                  <a:srgbClr val="7030A0"/>
                </a:solidFill>
                <a:latin typeface="Baskerville Old Face" pitchFamily="18" charset="0"/>
              </a:rPr>
              <a:t> </a:t>
            </a:r>
            <a:r>
              <a:rPr lang="en-US" sz="2000" dirty="0"/>
              <a:t>:  </a:t>
            </a:r>
            <a:r>
              <a:rPr lang="en-US" sz="1800" b="1" dirty="0"/>
              <a:t>International women’s day was celebrated in school as a mark of respect towards lady staff members. The significance of the day taught our students the world needs to be free of bias, stereotypes and discrimination and where women are valued and equality is celebrated.</a:t>
            </a:r>
          </a:p>
          <a:p>
            <a:pPr>
              <a:buNone/>
            </a:pPr>
            <a:endParaRPr lang="en-US" sz="1800" dirty="0"/>
          </a:p>
        </p:txBody>
      </p:sp>
      <p:sp>
        <p:nvSpPr>
          <p:cNvPr id="4" name="Content Placeholder 3"/>
          <p:cNvSpPr>
            <a:spLocks noGrp="1"/>
          </p:cNvSpPr>
          <p:nvPr>
            <p:ph sz="half" idx="2"/>
          </p:nvPr>
        </p:nvSpPr>
        <p:spPr>
          <a:xfrm>
            <a:off x="4876800" y="152400"/>
            <a:ext cx="4038600" cy="5181600"/>
          </a:xfrm>
        </p:spPr>
        <p:txBody>
          <a:bodyPr>
            <a:normAutofit/>
          </a:bodyPr>
          <a:lstStyle/>
          <a:p>
            <a:pPr algn="r">
              <a:buNone/>
            </a:pPr>
            <a:r>
              <a:rPr lang="en-US" sz="2000" b="1" dirty="0"/>
              <a:t>               </a:t>
            </a:r>
          </a:p>
          <a:p>
            <a:pPr algn="r">
              <a:buNone/>
            </a:pPr>
            <a:r>
              <a:rPr lang="en-US" sz="2000" b="1" dirty="0">
                <a:solidFill>
                  <a:srgbClr val="00B0F0"/>
                </a:solidFill>
              </a:rPr>
              <a:t>   WORLD ORAL HEALTH DAY,          20</a:t>
            </a:r>
            <a:r>
              <a:rPr lang="en-US" sz="2000" b="1" baseline="30000" dirty="0">
                <a:solidFill>
                  <a:srgbClr val="00B0F0"/>
                </a:solidFill>
              </a:rPr>
              <a:t>TH</a:t>
            </a:r>
            <a:r>
              <a:rPr lang="en-US" sz="2000" b="1" dirty="0">
                <a:solidFill>
                  <a:srgbClr val="00B0F0"/>
                </a:solidFill>
              </a:rPr>
              <a:t> March2023</a:t>
            </a:r>
          </a:p>
          <a:p>
            <a:pPr marL="53975" indent="-53975">
              <a:buNone/>
            </a:pPr>
            <a:r>
              <a:rPr lang="en-US" sz="2400" dirty="0"/>
              <a:t>     </a:t>
            </a:r>
            <a:r>
              <a:rPr lang="en-US" sz="2000" b="1" dirty="0"/>
              <a:t>With the theme “Be Proud of Your Mouth” the members of Health and Hygiene Club of Sang School displayed the children’s poster and empowered the children  about the importance of a healthy mouth and encouraged the practice of  regular brushing at least two times a day.</a:t>
            </a:r>
          </a:p>
          <a:p>
            <a:pPr>
              <a:buNone/>
            </a:pPr>
            <a:endParaRPr lang="en-US" sz="2000" b="1" dirty="0">
              <a:solidFill>
                <a:srgbClr val="FF0000"/>
              </a:solidFill>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52400"/>
            <a:ext cx="3581400" cy="6553200"/>
          </a:xfrm>
        </p:spPr>
        <p:txBody>
          <a:bodyPr>
            <a:normAutofit/>
          </a:bodyPr>
          <a:lstStyle/>
          <a:p>
            <a:pPr>
              <a:buNone/>
            </a:pPr>
            <a:r>
              <a:rPr lang="en-US" sz="2400" b="1" dirty="0">
                <a:solidFill>
                  <a:schemeClr val="accent2"/>
                </a:solidFill>
                <a:latin typeface="Baskerville Old Face" pitchFamily="18" charset="0"/>
              </a:rPr>
              <a:t>WORLD WATER DAY</a:t>
            </a:r>
            <a:r>
              <a:rPr lang="en-US" sz="2400" b="1" dirty="0">
                <a:latin typeface="Baskerville Old Face" pitchFamily="18" charset="0"/>
              </a:rPr>
              <a:t>; 22</a:t>
            </a:r>
            <a:r>
              <a:rPr lang="en-US" sz="2400" b="1" baseline="30000" dirty="0">
                <a:latin typeface="Baskerville Old Face" pitchFamily="18" charset="0"/>
              </a:rPr>
              <a:t>ND</a:t>
            </a:r>
            <a:r>
              <a:rPr lang="en-US" sz="2400" b="1" dirty="0">
                <a:latin typeface="Baskerville Old Face" pitchFamily="18" charset="0"/>
              </a:rPr>
              <a:t> March 2023: World Water Day celebration with the theme “Accelerating Change” was celebrated in school to raise awareness about the value of fresh water and a call for the wise use of freshwater resources. The students actively participated in painting and slogan writing competition.</a:t>
            </a:r>
          </a:p>
          <a:p>
            <a:pPr>
              <a:buNone/>
            </a:pPr>
            <a:endParaRPr lang="en-US" b="1" dirty="0">
              <a:latin typeface="Baskerville Old Face" pitchFamily="18" charset="0"/>
            </a:endParaRPr>
          </a:p>
        </p:txBody>
      </p:sp>
      <p:sp>
        <p:nvSpPr>
          <p:cNvPr id="4" name="Content Placeholder 3"/>
          <p:cNvSpPr>
            <a:spLocks noGrp="1"/>
          </p:cNvSpPr>
          <p:nvPr>
            <p:ph sz="half" idx="2"/>
          </p:nvPr>
        </p:nvSpPr>
        <p:spPr>
          <a:xfrm>
            <a:off x="4648200" y="152400"/>
            <a:ext cx="4267200" cy="6553200"/>
          </a:xfrm>
        </p:spPr>
        <p:txBody>
          <a:bodyPr>
            <a:normAutofit/>
          </a:bodyPr>
          <a:lstStyle/>
          <a:p>
            <a:pPr>
              <a:buNone/>
            </a:pPr>
            <a:r>
              <a:rPr lang="en-US" sz="2000" b="1" dirty="0">
                <a:latin typeface="Arial Narrow" pitchFamily="34" charset="0"/>
              </a:rPr>
              <a:t> </a:t>
            </a:r>
            <a:r>
              <a:rPr lang="en-US" sz="2400" b="1" dirty="0" err="1">
                <a:solidFill>
                  <a:schemeClr val="accent2"/>
                </a:solidFill>
                <a:latin typeface="Arial Unicode MS" pitchFamily="34" charset="-128"/>
                <a:ea typeface="Arial Unicode MS" pitchFamily="34" charset="-128"/>
                <a:cs typeface="Arial Unicode MS" pitchFamily="34" charset="-128"/>
              </a:rPr>
              <a:t>Ambedkar</a:t>
            </a:r>
            <a:r>
              <a:rPr lang="en-US" sz="2400" b="1" dirty="0">
                <a:solidFill>
                  <a:schemeClr val="accent2"/>
                </a:solidFill>
                <a:latin typeface="Arial Unicode MS" pitchFamily="34" charset="-128"/>
                <a:ea typeface="Arial Unicode MS" pitchFamily="34" charset="-128"/>
                <a:cs typeface="Arial Unicode MS" pitchFamily="34" charset="-128"/>
              </a:rPr>
              <a:t> </a:t>
            </a:r>
            <a:r>
              <a:rPr lang="en-US" sz="2400" b="1" dirty="0" err="1">
                <a:solidFill>
                  <a:schemeClr val="accent2"/>
                </a:solidFill>
                <a:latin typeface="Arial Unicode MS" pitchFamily="34" charset="-128"/>
                <a:ea typeface="Arial Unicode MS" pitchFamily="34" charset="-128"/>
                <a:cs typeface="Arial Unicode MS" pitchFamily="34" charset="-128"/>
              </a:rPr>
              <a:t>Jayanti</a:t>
            </a:r>
            <a:r>
              <a:rPr lang="en-US" sz="2400" b="1" dirty="0">
                <a:latin typeface="Arial Unicode MS" pitchFamily="34" charset="-128"/>
                <a:ea typeface="Arial Unicode MS" pitchFamily="34" charset="-128"/>
                <a:cs typeface="Arial Unicode MS" pitchFamily="34" charset="-128"/>
              </a:rPr>
              <a:t>, 14</a:t>
            </a:r>
            <a:r>
              <a:rPr lang="en-US" sz="2400" b="1" baseline="30000" dirty="0">
                <a:latin typeface="Arial Unicode MS" pitchFamily="34" charset="-128"/>
                <a:ea typeface="Arial Unicode MS" pitchFamily="34" charset="-128"/>
                <a:cs typeface="Arial Unicode MS" pitchFamily="34" charset="-128"/>
              </a:rPr>
              <a:t>th</a:t>
            </a:r>
            <a:r>
              <a:rPr lang="en-US" sz="2400" b="1" dirty="0">
                <a:latin typeface="Arial Unicode MS" pitchFamily="34" charset="-128"/>
                <a:ea typeface="Arial Unicode MS" pitchFamily="34" charset="-128"/>
                <a:cs typeface="Arial Unicode MS" pitchFamily="34" charset="-128"/>
              </a:rPr>
              <a:t> April: To commemorate the teachings and contribution of Dr. B.R. </a:t>
            </a:r>
            <a:r>
              <a:rPr lang="en-US" sz="2400" b="1" dirty="0" err="1">
                <a:latin typeface="Arial Unicode MS" pitchFamily="34" charset="-128"/>
                <a:ea typeface="Arial Unicode MS" pitchFamily="34" charset="-128"/>
                <a:cs typeface="Arial Unicode MS" pitchFamily="34" charset="-128"/>
              </a:rPr>
              <a:t>Ambedkar</a:t>
            </a:r>
            <a:r>
              <a:rPr lang="en-US" sz="2400" b="1" dirty="0">
                <a:latin typeface="Arial Unicode MS" pitchFamily="34" charset="-128"/>
                <a:ea typeface="Arial Unicode MS" pitchFamily="34" charset="-128"/>
                <a:cs typeface="Arial Unicode MS" pitchFamily="34" charset="-128"/>
              </a:rPr>
              <a:t> towards the </a:t>
            </a:r>
            <a:r>
              <a:rPr lang="en-US" sz="2400" b="1" dirty="0" err="1">
                <a:latin typeface="Arial Unicode MS" pitchFamily="34" charset="-128"/>
                <a:ea typeface="Arial Unicode MS" pitchFamily="34" charset="-128"/>
                <a:cs typeface="Arial Unicode MS" pitchFamily="34" charset="-128"/>
              </a:rPr>
              <a:t>upliftment</a:t>
            </a:r>
            <a:r>
              <a:rPr lang="en-US" sz="2400" b="1" dirty="0">
                <a:latin typeface="Arial Unicode MS" pitchFamily="34" charset="-128"/>
                <a:ea typeface="Arial Unicode MS" pitchFamily="34" charset="-128"/>
                <a:cs typeface="Arial Unicode MS" pitchFamily="34" charset="-128"/>
              </a:rPr>
              <a:t> of society, activities like role play for the junior sections and group discussion for the senior section was organized to inculcate the values in life.</a:t>
            </a:r>
          </a:p>
        </p:txBody>
      </p:sp>
    </p:spTree>
  </p:cSld>
  <p:clrMapOvr>
    <a:masterClrMapping/>
  </p:clrMapOvr>
  <p:transition spd="slow">
    <p:pull dir="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228600"/>
            <a:ext cx="4191000" cy="6477000"/>
          </a:xfrm>
        </p:spPr>
        <p:txBody>
          <a:bodyPr>
            <a:normAutofit/>
          </a:bodyPr>
          <a:lstStyle/>
          <a:p>
            <a:pPr>
              <a:buNone/>
            </a:pPr>
            <a:r>
              <a:rPr lang="en-US" sz="1800" b="1" dirty="0">
                <a:solidFill>
                  <a:schemeClr val="accent2"/>
                </a:solidFill>
                <a:latin typeface="Arial Black" pitchFamily="34" charset="0"/>
              </a:rPr>
              <a:t>     </a:t>
            </a:r>
            <a:r>
              <a:rPr lang="en-US" sz="2000" b="1" dirty="0">
                <a:solidFill>
                  <a:schemeClr val="accent2"/>
                </a:solidFill>
                <a:latin typeface="Arial Black" pitchFamily="34" charset="0"/>
              </a:rPr>
              <a:t>Earth Day, 22nd April</a:t>
            </a:r>
            <a:r>
              <a:rPr lang="en-US" sz="2000" b="1" dirty="0">
                <a:latin typeface="Arial Black" pitchFamily="34" charset="0"/>
              </a:rPr>
              <a:t>: Activities were organized with the aim to raise awareness amongst students about climate change, global warming and conserving mother earth.</a:t>
            </a:r>
          </a:p>
          <a:p>
            <a:pPr>
              <a:buNone/>
            </a:pPr>
            <a:endParaRPr lang="en-US" dirty="0"/>
          </a:p>
        </p:txBody>
      </p:sp>
      <p:sp>
        <p:nvSpPr>
          <p:cNvPr id="4" name="Content Placeholder 3"/>
          <p:cNvSpPr>
            <a:spLocks noGrp="1"/>
          </p:cNvSpPr>
          <p:nvPr>
            <p:ph sz="half" idx="2"/>
          </p:nvPr>
        </p:nvSpPr>
        <p:spPr>
          <a:xfrm>
            <a:off x="5029200" y="304800"/>
            <a:ext cx="3886200" cy="5821363"/>
          </a:xfrm>
        </p:spPr>
        <p:txBody>
          <a:bodyPr>
            <a:normAutofit/>
          </a:bodyPr>
          <a:lstStyle/>
          <a:p>
            <a:pPr>
              <a:buNone/>
            </a:pPr>
            <a:r>
              <a:rPr lang="en-US" sz="2000" b="1" dirty="0"/>
              <a:t>      </a:t>
            </a:r>
            <a:r>
              <a:rPr lang="en-US" sz="2400" b="1" dirty="0">
                <a:solidFill>
                  <a:schemeClr val="accent2"/>
                </a:solidFill>
                <a:latin typeface="Bahnschrift" pitchFamily="34" charset="0"/>
              </a:rPr>
              <a:t>Road safety week 20th May:</a:t>
            </a:r>
            <a:r>
              <a:rPr lang="en-US" sz="2400" b="1" dirty="0">
                <a:latin typeface="Bahnschrift" pitchFamily="34" charset="0"/>
              </a:rPr>
              <a:t> To inculcate the students about awareness on road safety Police officials from Sang Outpost visited the school and interacted with the students about the Do’s and Don’ts. Students were involved in poster making and slogan writing.</a:t>
            </a:r>
          </a:p>
          <a:p>
            <a:endParaRPr lang="en-US" sz="2400" dirty="0"/>
          </a:p>
        </p:txBody>
      </p:sp>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52400"/>
            <a:ext cx="3657600" cy="6477000"/>
          </a:xfrm>
        </p:spPr>
        <p:txBody>
          <a:bodyPr/>
          <a:lstStyle/>
          <a:p>
            <a:pPr>
              <a:buNone/>
            </a:pPr>
            <a:r>
              <a:rPr lang="en-US" sz="2000" b="1" dirty="0">
                <a:latin typeface="Arial Black" pitchFamily="34" charset="0"/>
              </a:rPr>
              <a:t>     World Environment Day 5</a:t>
            </a:r>
            <a:r>
              <a:rPr lang="en-US" sz="2000" b="1" baseline="30000" dirty="0">
                <a:latin typeface="Arial Black" pitchFamily="34" charset="0"/>
              </a:rPr>
              <a:t>th</a:t>
            </a:r>
            <a:r>
              <a:rPr lang="en-US" sz="2000" b="1" dirty="0">
                <a:latin typeface="Arial Black" pitchFamily="34" charset="0"/>
              </a:rPr>
              <a:t> June is celebrated in school to encourage the students to plant trees and spread action for the protection of the environment.</a:t>
            </a:r>
          </a:p>
          <a:p>
            <a:pPr>
              <a:buNone/>
            </a:pPr>
            <a:endParaRPr lang="en-US" dirty="0"/>
          </a:p>
        </p:txBody>
      </p:sp>
      <p:pic>
        <p:nvPicPr>
          <p:cNvPr id="5" name="Content Placeholder 4" descr="IMG-20240327-WA0004.jpg"/>
          <p:cNvPicPr>
            <a:picLocks noGrp="1" noChangeAspect="1"/>
          </p:cNvPicPr>
          <p:nvPr>
            <p:ph sz="half" idx="2"/>
          </p:nvPr>
        </p:nvPicPr>
        <p:blipFill>
          <a:blip r:embed="rId2" cstate="print"/>
          <a:stretch>
            <a:fillRect/>
          </a:stretch>
        </p:blipFill>
        <p:spPr>
          <a:xfrm>
            <a:off x="457200" y="3657600"/>
            <a:ext cx="3568931" cy="2590800"/>
          </a:xfrm>
        </p:spPr>
      </p:pic>
      <p:pic>
        <p:nvPicPr>
          <p:cNvPr id="6" name="Picture 5" descr="IMG-20240327-WA0006.jpg"/>
          <p:cNvPicPr>
            <a:picLocks noChangeAspect="1"/>
          </p:cNvPicPr>
          <p:nvPr/>
        </p:nvPicPr>
        <p:blipFill>
          <a:blip r:embed="rId3" cstate="print"/>
          <a:stretch>
            <a:fillRect/>
          </a:stretch>
        </p:blipFill>
        <p:spPr>
          <a:xfrm>
            <a:off x="4191000" y="819150"/>
            <a:ext cx="3581400" cy="2686050"/>
          </a:xfrm>
          <a:prstGeom prst="rect">
            <a:avLst/>
          </a:prstGeom>
        </p:spPr>
      </p:pic>
      <p:pic>
        <p:nvPicPr>
          <p:cNvPr id="4" name="Picture 3">
            <a:extLst>
              <a:ext uri="{FF2B5EF4-FFF2-40B4-BE49-F238E27FC236}">
                <a16:creationId xmlns:a16="http://schemas.microsoft.com/office/drawing/2014/main" id="{848F0955-732E-64CD-8491-DAE0DC3505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3657600"/>
            <a:ext cx="3568930" cy="2590800"/>
          </a:xfrm>
          <a:prstGeom prst="rect">
            <a:avLst/>
          </a:prstGeom>
        </p:spPr>
      </p:pic>
    </p:spTree>
  </p:cSld>
  <p:clrMapOvr>
    <a:masterClrMapping/>
  </p:clrMapOvr>
  <p:transition spd="slow">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
            <a:ext cx="5562600" cy="6477000"/>
          </a:xfrm>
        </p:spPr>
        <p:txBody>
          <a:bodyPr>
            <a:normAutofit/>
          </a:bodyPr>
          <a:lstStyle/>
          <a:p>
            <a:pPr>
              <a:buNone/>
            </a:pPr>
            <a:r>
              <a:rPr lang="en-US" sz="2400" b="1" dirty="0"/>
              <a:t>      International Day of Yoga 21</a:t>
            </a:r>
            <a:r>
              <a:rPr lang="en-US" sz="2400" b="1" baseline="30000" dirty="0"/>
              <a:t>st</a:t>
            </a:r>
            <a:r>
              <a:rPr lang="en-US" sz="2400" b="1" dirty="0"/>
              <a:t> June is celebrated every year in Sang school with great enthusiasm.</a:t>
            </a:r>
          </a:p>
          <a:p>
            <a:pPr>
              <a:buNone/>
            </a:pPr>
            <a:endParaRPr lang="en-US" sz="2400" b="1" dirty="0"/>
          </a:p>
        </p:txBody>
      </p:sp>
      <p:pic>
        <p:nvPicPr>
          <p:cNvPr id="4" name="Picture 3" descr="IMG-20240327-WA0091.jpg"/>
          <p:cNvPicPr>
            <a:picLocks noChangeAspect="1"/>
          </p:cNvPicPr>
          <p:nvPr/>
        </p:nvPicPr>
        <p:blipFill>
          <a:blip r:embed="rId2" cstate="print"/>
          <a:stretch>
            <a:fillRect/>
          </a:stretch>
        </p:blipFill>
        <p:spPr>
          <a:xfrm>
            <a:off x="5638800" y="3729318"/>
            <a:ext cx="3200400" cy="2823882"/>
          </a:xfrm>
          <a:prstGeom prst="rect">
            <a:avLst/>
          </a:prstGeom>
        </p:spPr>
      </p:pic>
      <p:pic>
        <p:nvPicPr>
          <p:cNvPr id="5" name="Picture 4" descr="IMG-20240327-WA0099.jpg"/>
          <p:cNvPicPr>
            <a:picLocks noChangeAspect="1"/>
          </p:cNvPicPr>
          <p:nvPr/>
        </p:nvPicPr>
        <p:blipFill>
          <a:blip r:embed="rId3" cstate="print"/>
          <a:stretch>
            <a:fillRect/>
          </a:stretch>
        </p:blipFill>
        <p:spPr>
          <a:xfrm>
            <a:off x="1600200" y="1790700"/>
            <a:ext cx="3505200" cy="2628900"/>
          </a:xfrm>
          <a:prstGeom prst="rect">
            <a:avLst/>
          </a:prstGeom>
        </p:spPr>
      </p:pic>
    </p:spTree>
  </p:cSld>
  <p:clrMapOvr>
    <a:masterClrMapping/>
  </p:clrMapOvr>
  <p:transition spd="slow">
    <p:strips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20240328-WA0000.jpg"/>
          <p:cNvPicPr>
            <a:picLocks noChangeAspect="1"/>
          </p:cNvPicPr>
          <p:nvPr/>
        </p:nvPicPr>
        <p:blipFill>
          <a:blip r:embed="rId2" cstate="print"/>
          <a:stretch>
            <a:fillRect/>
          </a:stretch>
        </p:blipFill>
        <p:spPr>
          <a:xfrm>
            <a:off x="990600" y="1447800"/>
            <a:ext cx="8153400" cy="5410200"/>
          </a:xfrm>
          <a:prstGeom prst="rect">
            <a:avLst/>
          </a:prstGeom>
        </p:spPr>
      </p:pic>
      <p:sp>
        <p:nvSpPr>
          <p:cNvPr id="2" name="Title 1"/>
          <p:cNvSpPr>
            <a:spLocks noGrp="1"/>
          </p:cNvSpPr>
          <p:nvPr>
            <p:ph type="ctrTitle"/>
          </p:nvPr>
        </p:nvSpPr>
        <p:spPr>
          <a:xfrm rot="368190">
            <a:off x="1543896" y="938161"/>
            <a:ext cx="7772400" cy="1470025"/>
          </a:xfrm>
        </p:spPr>
        <p:txBody>
          <a:bodyPr>
            <a:prstTxWarp prst="textArchUp">
              <a:avLst/>
            </a:prstTxWarp>
            <a:normAutofit/>
          </a:bodyPr>
          <a:lstStyle/>
          <a:p>
            <a:r>
              <a:rPr lang="en-US" sz="7200" b="1" cap="all" dirty="0">
                <a:ln w="9000" cmpd="sng">
                  <a:solidFill>
                    <a:schemeClr val="accent2">
                      <a:lumMod val="60000"/>
                      <a:lumOff val="4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alligraphy" pitchFamily="66" charset="0"/>
              </a:rPr>
              <a:t>INCENSE</a:t>
            </a:r>
          </a:p>
        </p:txBody>
      </p:sp>
      <p:sp>
        <p:nvSpPr>
          <p:cNvPr id="3" name="Subtitle 2"/>
          <p:cNvSpPr>
            <a:spLocks noGrp="1"/>
          </p:cNvSpPr>
          <p:nvPr>
            <p:ph type="subTitle" idx="1"/>
          </p:nvPr>
        </p:nvSpPr>
        <p:spPr>
          <a:xfrm>
            <a:off x="5105400" y="6248400"/>
            <a:ext cx="4038600" cy="533400"/>
          </a:xfrm>
        </p:spPr>
        <p:txBody>
          <a:bodyPr>
            <a:normAutofit fontScale="77500" lnSpcReduction="20000"/>
          </a:bodyPr>
          <a:lstStyle/>
          <a:p>
            <a:r>
              <a:rPr lang="en-US" sz="1800" dirty="0">
                <a:solidFill>
                  <a:schemeClr val="tx1"/>
                </a:solidFill>
              </a:rPr>
              <a:t>ANNUAL SCHOOL MAGAZINE </a:t>
            </a:r>
          </a:p>
          <a:p>
            <a:r>
              <a:rPr lang="en-US" sz="1800" dirty="0">
                <a:solidFill>
                  <a:schemeClr val="tx1"/>
                </a:solidFill>
              </a:rPr>
              <a:t>SANG SR. SECONDARY SCHOOL, EAST SIKKIM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1C42-BD8E-FDD2-A6B3-5DB6D96A5E70}"/>
              </a:ext>
            </a:extLst>
          </p:cNvPr>
          <p:cNvSpPr>
            <a:spLocks noGrp="1"/>
          </p:cNvSpPr>
          <p:nvPr>
            <p:ph type="title"/>
          </p:nvPr>
        </p:nvSpPr>
        <p:spPr/>
        <p:txBody>
          <a:bodyPr/>
          <a:lstStyle/>
          <a:p>
            <a:r>
              <a:rPr lang="en-US" b="1" dirty="0"/>
              <a:t>MERI MAATI MERA DESH</a:t>
            </a:r>
          </a:p>
        </p:txBody>
      </p:sp>
      <p:pic>
        <p:nvPicPr>
          <p:cNvPr id="5" name="Content Placeholder 4">
            <a:extLst>
              <a:ext uri="{FF2B5EF4-FFF2-40B4-BE49-F238E27FC236}">
                <a16:creationId xmlns:a16="http://schemas.microsoft.com/office/drawing/2014/main" id="{6BE08097-A193-48BA-141B-47D7B5EB27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52600"/>
            <a:ext cx="3886200" cy="4830762"/>
          </a:xfrm>
        </p:spPr>
      </p:pic>
      <p:pic>
        <p:nvPicPr>
          <p:cNvPr id="7" name="Picture 6">
            <a:extLst>
              <a:ext uri="{FF2B5EF4-FFF2-40B4-BE49-F238E27FC236}">
                <a16:creationId xmlns:a16="http://schemas.microsoft.com/office/drawing/2014/main" id="{872CFD7A-A47D-D19D-451B-C1DEA5125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752600"/>
            <a:ext cx="3886200" cy="4830762"/>
          </a:xfrm>
          <a:prstGeom prst="rect">
            <a:avLst/>
          </a:prstGeom>
        </p:spPr>
      </p:pic>
    </p:spTree>
    <p:extLst>
      <p:ext uri="{BB962C8B-B14F-4D97-AF65-F5344CB8AC3E}">
        <p14:creationId xmlns:p14="http://schemas.microsoft.com/office/powerpoint/2010/main" val="837593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4B652-9A2A-D081-A46B-74A877CAE0EE}"/>
              </a:ext>
            </a:extLst>
          </p:cNvPr>
          <p:cNvSpPr>
            <a:spLocks noGrp="1"/>
          </p:cNvSpPr>
          <p:nvPr>
            <p:ph type="ctrTitle"/>
          </p:nvPr>
        </p:nvSpPr>
        <p:spPr>
          <a:xfrm>
            <a:off x="1432560" y="359898"/>
            <a:ext cx="7406640" cy="859302"/>
          </a:xfrm>
        </p:spPr>
        <p:txBody>
          <a:bodyPr/>
          <a:lstStyle/>
          <a:p>
            <a:r>
              <a:rPr lang="en-US" dirty="0"/>
              <a:t>      </a:t>
            </a:r>
            <a:r>
              <a:rPr lang="en-US" dirty="0">
                <a:latin typeface="Arial Black" panose="020B0A04020102020204" pitchFamily="34" charset="0"/>
              </a:rPr>
              <a:t>World Tourism Day</a:t>
            </a:r>
          </a:p>
        </p:txBody>
      </p:sp>
      <p:sp>
        <p:nvSpPr>
          <p:cNvPr id="3" name="Subtitle 2">
            <a:extLst>
              <a:ext uri="{FF2B5EF4-FFF2-40B4-BE49-F238E27FC236}">
                <a16:creationId xmlns:a16="http://schemas.microsoft.com/office/drawing/2014/main" id="{42558E92-3FF5-60FE-5D5A-4AE3C13BFF4B}"/>
              </a:ext>
            </a:extLst>
          </p:cNvPr>
          <p:cNvSpPr>
            <a:spLocks noGrp="1"/>
          </p:cNvSpPr>
          <p:nvPr>
            <p:ph type="subTitle" idx="1"/>
          </p:nvPr>
        </p:nvSpPr>
        <p:spPr>
          <a:xfrm>
            <a:off x="1219200" y="1600200"/>
            <a:ext cx="7620000" cy="5257800"/>
          </a:xfrm>
        </p:spPr>
        <p:txBody>
          <a:bodyPr/>
          <a:lstStyle/>
          <a:p>
            <a:pPr algn="just"/>
            <a:r>
              <a:rPr lang="en-US" dirty="0"/>
              <a:t>27</a:t>
            </a:r>
            <a:r>
              <a:rPr lang="en-US" baseline="30000" dirty="0"/>
              <a:t>th</a:t>
            </a:r>
            <a:r>
              <a:rPr lang="en-US" dirty="0"/>
              <a:t> September World Tourism Day is celebrated in the school on theme “Tourism and Green Investment”</a:t>
            </a:r>
          </a:p>
        </p:txBody>
      </p:sp>
      <p:pic>
        <p:nvPicPr>
          <p:cNvPr id="5" name="Picture 4">
            <a:extLst>
              <a:ext uri="{FF2B5EF4-FFF2-40B4-BE49-F238E27FC236}">
                <a16:creationId xmlns:a16="http://schemas.microsoft.com/office/drawing/2014/main" id="{EFA337D5-0B82-AAB5-21AD-2B0E34249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2560" y="2667000"/>
            <a:ext cx="3672840" cy="3831102"/>
          </a:xfrm>
          <a:prstGeom prst="rect">
            <a:avLst/>
          </a:prstGeom>
        </p:spPr>
      </p:pic>
      <p:pic>
        <p:nvPicPr>
          <p:cNvPr id="7" name="Picture 6">
            <a:extLst>
              <a:ext uri="{FF2B5EF4-FFF2-40B4-BE49-F238E27FC236}">
                <a16:creationId xmlns:a16="http://schemas.microsoft.com/office/drawing/2014/main" id="{AB82F3D3-CCE3-85DC-46F1-FA0BBB659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760" y="2667000"/>
            <a:ext cx="3520440" cy="3831102"/>
          </a:xfrm>
          <a:prstGeom prst="rect">
            <a:avLst/>
          </a:prstGeom>
        </p:spPr>
      </p:pic>
    </p:spTree>
    <p:extLst>
      <p:ext uri="{BB962C8B-B14F-4D97-AF65-F5344CB8AC3E}">
        <p14:creationId xmlns:p14="http://schemas.microsoft.com/office/powerpoint/2010/main" val="69104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629400"/>
          </a:xfrm>
        </p:spPr>
        <p:txBody>
          <a:bodyPr/>
          <a:lstStyle/>
          <a:p>
            <a:pPr>
              <a:buNone/>
            </a:pPr>
            <a:r>
              <a:rPr lang="en-US" sz="2400" b="1" dirty="0">
                <a:solidFill>
                  <a:schemeClr val="accent1"/>
                </a:solidFill>
                <a:latin typeface="Arial Black" pitchFamily="34" charset="0"/>
              </a:rPr>
              <a:t>   </a:t>
            </a:r>
          </a:p>
          <a:p>
            <a:pPr>
              <a:buNone/>
            </a:pPr>
            <a:endParaRPr lang="en-US" sz="2400" b="1" dirty="0">
              <a:solidFill>
                <a:schemeClr val="accent1"/>
              </a:solidFill>
              <a:latin typeface="Arial Black" pitchFamily="34" charset="0"/>
            </a:endParaRPr>
          </a:p>
          <a:p>
            <a:pPr>
              <a:buNone/>
            </a:pPr>
            <a:r>
              <a:rPr lang="en-US" sz="2400" b="1" dirty="0">
                <a:solidFill>
                  <a:schemeClr val="accent1"/>
                </a:solidFill>
                <a:latin typeface="Arial Black" pitchFamily="34" charset="0"/>
              </a:rPr>
              <a:t> </a:t>
            </a:r>
            <a:r>
              <a:rPr lang="en-US" sz="2000" b="1" dirty="0">
                <a:latin typeface="Arial Black" pitchFamily="34" charset="0"/>
              </a:rPr>
              <a:t>76</a:t>
            </a:r>
            <a:r>
              <a:rPr lang="en-US" sz="2000" b="1" baseline="30000" dirty="0">
                <a:latin typeface="Arial Black" pitchFamily="34" charset="0"/>
              </a:rPr>
              <a:t>th</a:t>
            </a:r>
            <a:r>
              <a:rPr lang="en-US" sz="2000" b="1" dirty="0">
                <a:latin typeface="Arial Black" pitchFamily="34" charset="0"/>
              </a:rPr>
              <a:t> Independence day was celebrated with great </a:t>
            </a:r>
            <a:r>
              <a:rPr lang="en-US" sz="2000" b="1" dirty="0" err="1">
                <a:latin typeface="Arial Black" pitchFamily="34" charset="0"/>
              </a:rPr>
              <a:t>honour</a:t>
            </a:r>
            <a:r>
              <a:rPr lang="en-US" sz="2000" b="1" dirty="0">
                <a:latin typeface="Arial Black" pitchFamily="34" charset="0"/>
              </a:rPr>
              <a:t> and patriotism with </a:t>
            </a:r>
            <a:r>
              <a:rPr lang="en-US" sz="2000" b="1" dirty="0" err="1">
                <a:latin typeface="Arial Black" pitchFamily="34" charset="0"/>
              </a:rPr>
              <a:t>Zilla</a:t>
            </a:r>
            <a:r>
              <a:rPr lang="en-US" sz="2000" b="1" dirty="0">
                <a:latin typeface="Arial Black" pitchFamily="34" charset="0"/>
              </a:rPr>
              <a:t> </a:t>
            </a:r>
            <a:r>
              <a:rPr lang="en-US" sz="2000" b="1" dirty="0" err="1">
                <a:latin typeface="Arial Black" pitchFamily="34" charset="0"/>
              </a:rPr>
              <a:t>Panchayat</a:t>
            </a:r>
            <a:r>
              <a:rPr lang="en-US" sz="2000" b="1" dirty="0">
                <a:latin typeface="Arial Black" pitchFamily="34" charset="0"/>
              </a:rPr>
              <a:t> hoisting the flag.</a:t>
            </a:r>
          </a:p>
          <a:p>
            <a:endParaRPr lang="en-US" sz="2000" b="1" dirty="0">
              <a:latin typeface="Arial Black" pitchFamily="34" charset="0"/>
            </a:endParaRPr>
          </a:p>
          <a:p>
            <a:pPr>
              <a:buNone/>
            </a:pPr>
            <a:r>
              <a:rPr lang="en-US" sz="2000" b="1" dirty="0">
                <a:latin typeface="Arial Black" pitchFamily="34" charset="0"/>
              </a:rPr>
              <a:t>   On September 5</a:t>
            </a:r>
            <a:r>
              <a:rPr lang="en-US" sz="2000" b="1" baseline="30000" dirty="0">
                <a:latin typeface="Arial Black" pitchFamily="34" charset="0"/>
              </a:rPr>
              <a:t>th</a:t>
            </a:r>
            <a:r>
              <a:rPr lang="en-US" sz="2000" b="1" dirty="0">
                <a:latin typeface="Arial Black" pitchFamily="34" charset="0"/>
              </a:rPr>
              <a:t>, the teachers day was featured with students organizing cultural events. All the teachers were felicitated by the students and were presented with tokens of love and gratitude.</a:t>
            </a:r>
          </a:p>
          <a:p>
            <a:endParaRPr lang="en-US" sz="2000" b="1" dirty="0">
              <a:latin typeface="Arial Black" pitchFamily="34" charset="0"/>
            </a:endParaRPr>
          </a:p>
          <a:p>
            <a:pPr>
              <a:buNone/>
            </a:pPr>
            <a:r>
              <a:rPr lang="en-US" sz="2000" b="1" dirty="0">
                <a:latin typeface="Arial Black" pitchFamily="34" charset="0"/>
              </a:rPr>
              <a:t>    Hindi Divas, 14</a:t>
            </a:r>
            <a:r>
              <a:rPr lang="en-US" sz="2000" b="1" baseline="30000" dirty="0">
                <a:latin typeface="Arial Black" pitchFamily="34" charset="0"/>
              </a:rPr>
              <a:t>th</a:t>
            </a:r>
            <a:r>
              <a:rPr lang="en-US" sz="2000" b="1" dirty="0">
                <a:latin typeface="Arial Black" pitchFamily="34" charset="0"/>
              </a:rPr>
              <a:t> Sept: An assembly and a host of activities like Poetry recitation quiz and spell bee was conducted in school to mark the importance of the day.</a:t>
            </a:r>
          </a:p>
          <a:p>
            <a:pPr>
              <a:buNone/>
            </a:pPr>
            <a:endParaRPr lang="en-US" dirty="0"/>
          </a:p>
        </p:txBody>
      </p:sp>
    </p:spTree>
  </p:cSld>
  <p:clrMapOvr>
    <a:masterClrMapping/>
  </p:clrMapOvr>
  <p:transition spd="slow">
    <p:cover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28600"/>
            <a:ext cx="8763000" cy="6477000"/>
          </a:xfrm>
        </p:spPr>
        <p:txBody>
          <a:bodyPr>
            <a:normAutofit/>
          </a:bodyPr>
          <a:lstStyle/>
          <a:p>
            <a:pPr algn="l"/>
            <a:endParaRPr lang="en-US" sz="2400" b="1" dirty="0">
              <a:solidFill>
                <a:schemeClr val="accent4"/>
              </a:solidFill>
            </a:endParaRPr>
          </a:p>
          <a:p>
            <a:pPr algn="l"/>
            <a:r>
              <a:rPr lang="en-US" sz="1800" b="1" dirty="0">
                <a:solidFill>
                  <a:schemeClr val="tx1"/>
                </a:solidFill>
                <a:latin typeface="Arial Black" pitchFamily="34" charset="0"/>
              </a:rPr>
              <a:t>World Mental Health Day 10</a:t>
            </a:r>
            <a:r>
              <a:rPr lang="en-US" sz="1800" b="1" baseline="30000" dirty="0">
                <a:solidFill>
                  <a:schemeClr val="tx1"/>
                </a:solidFill>
                <a:latin typeface="Arial Black" pitchFamily="34" charset="0"/>
              </a:rPr>
              <a:t>th</a:t>
            </a:r>
            <a:r>
              <a:rPr lang="en-US" sz="1800" b="1" dirty="0">
                <a:solidFill>
                  <a:schemeClr val="tx1"/>
                </a:solidFill>
                <a:latin typeface="Arial Black" pitchFamily="34" charset="0"/>
              </a:rPr>
              <a:t> Oct: Activities were organized to promote the global mental health awareness and advocacy against social stigma in our society.</a:t>
            </a:r>
          </a:p>
          <a:p>
            <a:pPr algn="l"/>
            <a:endParaRPr lang="en-US" sz="1800" b="1" dirty="0">
              <a:solidFill>
                <a:schemeClr val="tx1"/>
              </a:solidFill>
              <a:latin typeface="Arial Black" pitchFamily="34" charset="0"/>
            </a:endParaRPr>
          </a:p>
          <a:p>
            <a:pPr algn="l"/>
            <a:r>
              <a:rPr lang="en-US" sz="1800" b="1" dirty="0">
                <a:solidFill>
                  <a:schemeClr val="tx1"/>
                </a:solidFill>
                <a:latin typeface="Arial Black" pitchFamily="34" charset="0"/>
              </a:rPr>
              <a:t>INTERNATIONAL LITERACY DAY 11</a:t>
            </a:r>
            <a:r>
              <a:rPr lang="en-US" sz="1800" b="1" baseline="30000" dirty="0">
                <a:solidFill>
                  <a:schemeClr val="tx1"/>
                </a:solidFill>
                <a:latin typeface="Arial Black" pitchFamily="34" charset="0"/>
              </a:rPr>
              <a:t>th</a:t>
            </a:r>
            <a:r>
              <a:rPr lang="en-US" sz="1800" b="1" dirty="0">
                <a:solidFill>
                  <a:schemeClr val="tx1"/>
                </a:solidFill>
                <a:latin typeface="Arial Black" pitchFamily="34" charset="0"/>
              </a:rPr>
              <a:t> Nov: To mark the birth anniversary of </a:t>
            </a:r>
            <a:r>
              <a:rPr lang="en-US" sz="1800" b="1" dirty="0" err="1">
                <a:solidFill>
                  <a:schemeClr val="tx1"/>
                </a:solidFill>
                <a:latin typeface="Arial Black" pitchFamily="34" charset="0"/>
              </a:rPr>
              <a:t>Maulana</a:t>
            </a:r>
            <a:r>
              <a:rPr lang="en-US" sz="1800" b="1" dirty="0">
                <a:solidFill>
                  <a:schemeClr val="tx1"/>
                </a:solidFill>
                <a:latin typeface="Arial Black" pitchFamily="34" charset="0"/>
              </a:rPr>
              <a:t> </a:t>
            </a:r>
            <a:r>
              <a:rPr lang="en-US" sz="1800" b="1" dirty="0" err="1">
                <a:solidFill>
                  <a:schemeClr val="tx1"/>
                </a:solidFill>
                <a:latin typeface="Arial Black" pitchFamily="34" charset="0"/>
              </a:rPr>
              <a:t>Abul</a:t>
            </a:r>
            <a:r>
              <a:rPr lang="en-US" sz="1800" b="1" dirty="0">
                <a:solidFill>
                  <a:schemeClr val="tx1"/>
                </a:solidFill>
                <a:latin typeface="Arial Black" pitchFamily="34" charset="0"/>
              </a:rPr>
              <a:t> </a:t>
            </a:r>
            <a:r>
              <a:rPr lang="en-US" sz="1800" b="1" dirty="0" err="1">
                <a:solidFill>
                  <a:schemeClr val="tx1"/>
                </a:solidFill>
                <a:latin typeface="Arial Black" pitchFamily="34" charset="0"/>
              </a:rPr>
              <a:t>Kalam</a:t>
            </a:r>
            <a:r>
              <a:rPr lang="en-US" sz="1800" b="1" dirty="0">
                <a:solidFill>
                  <a:schemeClr val="tx1"/>
                </a:solidFill>
                <a:latin typeface="Arial Black" pitchFamily="34" charset="0"/>
              </a:rPr>
              <a:t> Azad , sessions were organized for the students about the history and significance of the day to make children aware about the same. An interschool activity was conducted to spread awareness about the importance of this date and its application in the present times. </a:t>
            </a:r>
          </a:p>
          <a:p>
            <a:pPr algn="l"/>
            <a:endParaRPr lang="en-US" sz="1800" b="1" dirty="0">
              <a:solidFill>
                <a:schemeClr val="tx1"/>
              </a:solidFill>
              <a:latin typeface="Arial Black" pitchFamily="34" charset="0"/>
            </a:endParaRPr>
          </a:p>
          <a:p>
            <a:pPr algn="l"/>
            <a:r>
              <a:rPr lang="en-US" sz="1800" b="1" dirty="0">
                <a:solidFill>
                  <a:schemeClr val="tx1"/>
                </a:solidFill>
                <a:latin typeface="Arial Black" pitchFamily="34" charset="0"/>
              </a:rPr>
              <a:t>RASHTRIYA EKTA DIVAS Activities 31</a:t>
            </a:r>
            <a:r>
              <a:rPr lang="en-US" sz="1800" b="1" baseline="30000" dirty="0">
                <a:solidFill>
                  <a:schemeClr val="tx1"/>
                </a:solidFill>
                <a:latin typeface="Arial Black" pitchFamily="34" charset="0"/>
              </a:rPr>
              <a:t>st</a:t>
            </a:r>
            <a:r>
              <a:rPr lang="en-US" sz="1800" b="1" dirty="0">
                <a:solidFill>
                  <a:schemeClr val="tx1"/>
                </a:solidFill>
                <a:latin typeface="Arial Black" pitchFamily="34" charset="0"/>
              </a:rPr>
              <a:t> Oct: E-pledge, Poster making, Slogan writing activities were conducted.</a:t>
            </a:r>
          </a:p>
          <a:p>
            <a:pPr algn="l"/>
            <a:endParaRPr lang="en-US" sz="2400" b="1" dirty="0">
              <a:solidFill>
                <a:schemeClr val="tx1"/>
              </a:solidFill>
            </a:endParaRPr>
          </a:p>
          <a:p>
            <a:pPr algn="l"/>
            <a:endParaRPr lang="en-US" sz="2400" b="1" dirty="0">
              <a:solidFill>
                <a:schemeClr val="tx1"/>
              </a:solidFill>
            </a:endParaRPr>
          </a:p>
          <a:p>
            <a:endParaRPr lang="en-US" dirty="0">
              <a:solidFill>
                <a:schemeClr val="tx1"/>
              </a:solidFill>
            </a:endParaRPr>
          </a:p>
        </p:txBody>
      </p:sp>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br>
              <a:rPr lang="en-US" sz="3100" dirty="0"/>
            </a:br>
            <a:r>
              <a:rPr lang="en-US" sz="3100" b="1" dirty="0">
                <a:solidFill>
                  <a:srgbClr val="FF0000"/>
                </a:solidFill>
                <a:latin typeface="Baskerville Old Face" pitchFamily="18" charset="0"/>
              </a:rPr>
              <a:t>CBSE ACTIVITIES</a:t>
            </a:r>
            <a:br>
              <a:rPr lang="en-US" dirty="0"/>
            </a:br>
            <a:endParaRPr lang="en-US" dirty="0"/>
          </a:p>
        </p:txBody>
      </p:sp>
      <p:sp>
        <p:nvSpPr>
          <p:cNvPr id="3" name="Content Placeholder 2"/>
          <p:cNvSpPr>
            <a:spLocks noGrp="1"/>
          </p:cNvSpPr>
          <p:nvPr>
            <p:ph idx="1"/>
          </p:nvPr>
        </p:nvSpPr>
        <p:spPr>
          <a:xfrm>
            <a:off x="457200" y="914400"/>
            <a:ext cx="8229600" cy="5211763"/>
          </a:xfrm>
        </p:spPr>
        <p:txBody>
          <a:bodyPr>
            <a:normAutofit/>
          </a:bodyPr>
          <a:lstStyle/>
          <a:p>
            <a:pPr>
              <a:buNone/>
            </a:pPr>
            <a:r>
              <a:rPr lang="en-US" sz="2000" b="1" dirty="0"/>
              <a:t>      </a:t>
            </a:r>
          </a:p>
          <a:p>
            <a:pPr>
              <a:buNone/>
            </a:pPr>
            <a:r>
              <a:rPr lang="en-US" sz="2000" b="1" dirty="0"/>
              <a:t>      </a:t>
            </a:r>
            <a:r>
              <a:rPr lang="en-US" sz="2400" b="1" dirty="0" err="1"/>
              <a:t>Swachchata</a:t>
            </a:r>
            <a:r>
              <a:rPr lang="en-US" sz="2400" b="1" dirty="0"/>
              <a:t> </a:t>
            </a:r>
            <a:r>
              <a:rPr lang="en-US" sz="2400" b="1" dirty="0" err="1"/>
              <a:t>Pakhwada</a:t>
            </a:r>
            <a:r>
              <a:rPr lang="en-US" sz="2400" b="1" dirty="0"/>
              <a:t> was organized in school. Activities like personal hygiene day, hand wash day, green school drive, </a:t>
            </a:r>
            <a:r>
              <a:rPr lang="en-US" sz="2400" b="1" dirty="0" err="1"/>
              <a:t>swachhata</a:t>
            </a:r>
            <a:r>
              <a:rPr lang="en-US" sz="2400" b="1" dirty="0"/>
              <a:t> </a:t>
            </a:r>
            <a:r>
              <a:rPr lang="en-US" sz="2400" b="1" dirty="0" err="1"/>
              <a:t>shapath</a:t>
            </a:r>
            <a:r>
              <a:rPr lang="en-US" sz="2400" b="1" dirty="0"/>
              <a:t> were organized.</a:t>
            </a:r>
          </a:p>
          <a:p>
            <a:pPr>
              <a:buNone/>
            </a:pPr>
            <a:endParaRPr lang="en-US" sz="2400" b="1" dirty="0"/>
          </a:p>
          <a:p>
            <a:pPr>
              <a:buNone/>
            </a:pPr>
            <a:r>
              <a:rPr lang="en-US" sz="2400" b="1" dirty="0"/>
              <a:t>       Reading campaign was also organized for the classes from primary to middle. Reading is the foundation of learning which motivated the students to read books independently, develop creativity, critical thinking, vocabulary and the ability to express both verbally and in writing. It helped the students to relate to their surroundings and real life situations. </a:t>
            </a:r>
          </a:p>
          <a:p>
            <a:endParaRPr lang="en-US" sz="1800" dirty="0"/>
          </a:p>
          <a:p>
            <a:endParaRPr lang="en-US" dirty="0"/>
          </a:p>
        </p:txBody>
      </p:sp>
    </p:spTree>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10600" cy="6248400"/>
          </a:xfrm>
        </p:spPr>
        <p:txBody>
          <a:bodyPr>
            <a:normAutofit lnSpcReduction="10000"/>
          </a:bodyPr>
          <a:lstStyle/>
          <a:p>
            <a:pPr>
              <a:buNone/>
            </a:pPr>
            <a:r>
              <a:rPr lang="en-US" sz="2400" dirty="0">
                <a:solidFill>
                  <a:schemeClr val="accent2"/>
                </a:solidFill>
                <a:latin typeface="Algerian" pitchFamily="82" charset="0"/>
              </a:rPr>
              <a:t>     </a:t>
            </a:r>
            <a:r>
              <a:rPr lang="en-US" sz="2000" b="1" dirty="0">
                <a:solidFill>
                  <a:schemeClr val="accent2"/>
                </a:solidFill>
                <a:latin typeface="Algerian" pitchFamily="82" charset="0"/>
              </a:rPr>
              <a:t>EK BHARAT SHRESTHA BHARAT </a:t>
            </a:r>
            <a:r>
              <a:rPr lang="en-US" sz="2000" b="1" dirty="0"/>
              <a:t>activities were conducted with paired state – Delhi from October to February. Activities like Alphabet writing, song, proverbs, unique words, project o tradition and culture, pledge on </a:t>
            </a:r>
            <a:r>
              <a:rPr lang="en-US" sz="2000" b="1" dirty="0" err="1"/>
              <a:t>swachhata</a:t>
            </a:r>
            <a:r>
              <a:rPr lang="en-US" sz="2000" b="1" dirty="0"/>
              <a:t>, single use plastic, water saving, talk shows were organized by teachers and students.</a:t>
            </a:r>
          </a:p>
          <a:p>
            <a:pPr>
              <a:buNone/>
            </a:pPr>
            <a:endParaRPr lang="en-US" sz="2400" dirty="0"/>
          </a:p>
          <a:p>
            <a:pPr>
              <a:buNone/>
            </a:pPr>
            <a:endParaRPr lang="en-US" sz="2400" dirty="0"/>
          </a:p>
          <a:p>
            <a:pPr>
              <a:buNone/>
            </a:pPr>
            <a:endParaRPr lang="en-US" sz="2400" dirty="0"/>
          </a:p>
          <a:p>
            <a:pPr>
              <a:buNone/>
            </a:pPr>
            <a:endParaRPr lang="en-US" sz="2400" dirty="0"/>
          </a:p>
          <a:p>
            <a:pPr>
              <a:buNone/>
            </a:pPr>
            <a:endParaRPr lang="en-US" sz="2400" dirty="0"/>
          </a:p>
          <a:p>
            <a:pPr>
              <a:buNone/>
            </a:pPr>
            <a:r>
              <a:rPr lang="en-US" sz="2400" dirty="0"/>
              <a:t>     </a:t>
            </a:r>
          </a:p>
          <a:p>
            <a:pPr>
              <a:buNone/>
            </a:pPr>
            <a:endParaRPr lang="en-US" sz="2400" b="1" dirty="0"/>
          </a:p>
          <a:p>
            <a:pPr>
              <a:buNone/>
            </a:pPr>
            <a:endParaRPr lang="en-US" sz="2400" b="1" dirty="0"/>
          </a:p>
          <a:p>
            <a:pPr>
              <a:buNone/>
            </a:pPr>
            <a:endParaRPr lang="en-US" sz="2400" b="1" dirty="0"/>
          </a:p>
          <a:p>
            <a:pPr>
              <a:buNone/>
            </a:pPr>
            <a:endParaRPr lang="en-US" sz="2400" b="1" dirty="0"/>
          </a:p>
          <a:p>
            <a:pPr>
              <a:buNone/>
            </a:pPr>
            <a:r>
              <a:rPr lang="en-US" sz="2000" b="1" dirty="0"/>
              <a:t>      An illustrated document on NEP was prepared by the Principal for teachers and students.</a:t>
            </a:r>
          </a:p>
          <a:p>
            <a:pPr>
              <a:buNone/>
            </a:pPr>
            <a:endParaRPr lang="en-US" sz="2400" dirty="0"/>
          </a:p>
          <a:p>
            <a:endParaRPr lang="en-US" dirty="0"/>
          </a:p>
        </p:txBody>
      </p:sp>
      <p:pic>
        <p:nvPicPr>
          <p:cNvPr id="4" name="Picture 3" descr="IMG-20240327-WA0068.jpg"/>
          <p:cNvPicPr>
            <a:picLocks noChangeAspect="1"/>
          </p:cNvPicPr>
          <p:nvPr/>
        </p:nvPicPr>
        <p:blipFill>
          <a:blip r:embed="rId2" cstate="print"/>
          <a:stretch>
            <a:fillRect/>
          </a:stretch>
        </p:blipFill>
        <p:spPr>
          <a:xfrm>
            <a:off x="5257800" y="1981200"/>
            <a:ext cx="2667000" cy="3657600"/>
          </a:xfrm>
          <a:prstGeom prst="rect">
            <a:avLst/>
          </a:prstGeom>
        </p:spPr>
      </p:pic>
      <p:pic>
        <p:nvPicPr>
          <p:cNvPr id="5" name="Picture 4" descr="IMG-20240327-WA0070.jpg"/>
          <p:cNvPicPr>
            <a:picLocks noChangeAspect="1"/>
          </p:cNvPicPr>
          <p:nvPr/>
        </p:nvPicPr>
        <p:blipFill>
          <a:blip r:embed="rId3" cstate="print"/>
          <a:stretch>
            <a:fillRect/>
          </a:stretch>
        </p:blipFill>
        <p:spPr>
          <a:xfrm>
            <a:off x="457200" y="2057400"/>
            <a:ext cx="3352800" cy="3581400"/>
          </a:xfrm>
          <a:prstGeom prst="rect">
            <a:avLst/>
          </a:prstGeom>
        </p:spPr>
      </p:pic>
    </p:spTree>
  </p:cSld>
  <p:clrMapOvr>
    <a:masterClrMapping/>
  </p:clrMapOvr>
  <p:transition spd="slow">
    <p:checke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609600"/>
          </a:xfrm>
        </p:spPr>
        <p:txBody>
          <a:bodyPr>
            <a:normAutofit fontScale="90000"/>
          </a:bodyPr>
          <a:lstStyle/>
          <a:p>
            <a:pPr algn="l"/>
            <a:br>
              <a:rPr lang="en-US" sz="2800" b="1" dirty="0">
                <a:solidFill>
                  <a:srgbClr val="C00000"/>
                </a:solidFill>
                <a:latin typeface="Algerian" pitchFamily="82" charset="0"/>
              </a:rPr>
            </a:br>
            <a:r>
              <a:rPr lang="en-US" sz="3100" b="1" dirty="0">
                <a:solidFill>
                  <a:srgbClr val="C00000"/>
                </a:solidFill>
                <a:latin typeface="Algerian" pitchFamily="82" charset="0"/>
              </a:rPr>
              <a:t>SCHOOL CLUBS</a:t>
            </a:r>
          </a:p>
        </p:txBody>
      </p:sp>
      <p:sp>
        <p:nvSpPr>
          <p:cNvPr id="3" name="Content Placeholder 2"/>
          <p:cNvSpPr>
            <a:spLocks noGrp="1"/>
          </p:cNvSpPr>
          <p:nvPr>
            <p:ph idx="1"/>
          </p:nvPr>
        </p:nvSpPr>
        <p:spPr>
          <a:xfrm>
            <a:off x="457200" y="1722437"/>
            <a:ext cx="8229600" cy="5059363"/>
          </a:xfrm>
        </p:spPr>
        <p:txBody>
          <a:bodyPr>
            <a:normAutofit/>
          </a:bodyPr>
          <a:lstStyle/>
          <a:p>
            <a:pPr>
              <a:buNone/>
            </a:pPr>
            <a:r>
              <a:rPr lang="en-US" sz="2400" dirty="0"/>
              <a:t>      </a:t>
            </a:r>
            <a:r>
              <a:rPr lang="en-US" sz="1800" b="1" dirty="0"/>
              <a:t>Club activities help students develop sense of unity and teamwork. Sang School encourage students to participate in various activities and widen their horizon for their all round development. The school has following clubs:</a:t>
            </a:r>
          </a:p>
          <a:p>
            <a:pPr>
              <a:buNone/>
            </a:pPr>
            <a:endParaRPr lang="en-US" sz="1800" b="1" dirty="0"/>
          </a:p>
          <a:p>
            <a:pPr>
              <a:buNone/>
            </a:pPr>
            <a:r>
              <a:rPr lang="en-US" sz="1800" dirty="0"/>
              <a:t>      </a:t>
            </a:r>
            <a:r>
              <a:rPr lang="en-US" sz="1800" b="1" dirty="0"/>
              <a:t>SPORTS CLUB: At Sang SSS we lay a strong emphasis on sports and physical development. Football is the most popular sport and every boys and girls actively participate for the competition. Cricket, Volleyball, Table Tennis, badminton, throw ball are other important games played on regular basis.</a:t>
            </a:r>
          </a:p>
          <a:p>
            <a:pPr>
              <a:buNone/>
            </a:pPr>
            <a:endParaRPr lang="en-US" sz="1800" b="1" dirty="0"/>
          </a:p>
          <a:p>
            <a:pPr>
              <a:buNone/>
            </a:pPr>
            <a:endParaRPr lang="en-US" sz="1800" dirty="0"/>
          </a:p>
        </p:txBody>
      </p:sp>
    </p:spTree>
  </p:cSld>
  <p:clrMapOvr>
    <a:masterClrMapping/>
  </p:clrMapOvr>
  <p:transition spd="slow">
    <p:pull dir="l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724400" cy="609600"/>
          </a:xfrm>
        </p:spPr>
        <p:txBody>
          <a:bodyPr>
            <a:normAutofit/>
          </a:bodyPr>
          <a:lstStyle/>
          <a:p>
            <a:r>
              <a:rPr lang="en-US" sz="2800" b="1" dirty="0">
                <a:solidFill>
                  <a:srgbClr val="FF0000"/>
                </a:solidFill>
              </a:rPr>
              <a:t>HEALTH AND HYGIENE CLUB</a:t>
            </a:r>
          </a:p>
        </p:txBody>
      </p:sp>
      <p:sp>
        <p:nvSpPr>
          <p:cNvPr id="3" name="Content Placeholder 2"/>
          <p:cNvSpPr>
            <a:spLocks noGrp="1"/>
          </p:cNvSpPr>
          <p:nvPr>
            <p:ph idx="1"/>
          </p:nvPr>
        </p:nvSpPr>
        <p:spPr>
          <a:xfrm>
            <a:off x="-152400" y="762000"/>
            <a:ext cx="8229600" cy="5059363"/>
          </a:xfrm>
        </p:spPr>
        <p:txBody>
          <a:bodyPr>
            <a:normAutofit/>
          </a:bodyPr>
          <a:lstStyle/>
          <a:p>
            <a:pPr>
              <a:buNone/>
            </a:pPr>
            <a:r>
              <a:rPr lang="en-US" sz="2000" b="1" dirty="0"/>
              <a:t>      </a:t>
            </a:r>
            <a:r>
              <a:rPr lang="en-US" sz="1800" b="1" dirty="0">
                <a:latin typeface="Bahnschrift SemiBold" pitchFamily="34" charset="0"/>
              </a:rPr>
              <a:t>The aim of this club is to foster good habits for hygiene, healthy food and personal health awareness. The club provides an avenue for self awareness beyond the school curriculum. The club motivates the students to develop healthy food habits, good health and personal hygiene by teaching students about washing the body often, cleaning the teeth at least once a day, washing hands with soap after going to the toilet. Iron and Folic Acid and De worming tablets are distributed to students from classes 6</a:t>
            </a:r>
            <a:r>
              <a:rPr lang="en-US" sz="1800" b="1" baseline="30000" dirty="0">
                <a:latin typeface="Bahnschrift SemiBold" pitchFamily="34" charset="0"/>
              </a:rPr>
              <a:t>th</a:t>
            </a:r>
            <a:r>
              <a:rPr lang="en-US" sz="1800" b="1" dirty="0">
                <a:latin typeface="Bahnschrift SemiBold" pitchFamily="34" charset="0"/>
              </a:rPr>
              <a:t> – 12</a:t>
            </a:r>
            <a:r>
              <a:rPr lang="en-US" sz="1800" b="1" baseline="30000" dirty="0">
                <a:latin typeface="Bahnschrift SemiBold" pitchFamily="34" charset="0"/>
              </a:rPr>
              <a:t>th</a:t>
            </a:r>
            <a:r>
              <a:rPr lang="en-US" sz="1800" b="1" dirty="0">
                <a:latin typeface="Bahnschrift SemiBold" pitchFamily="34" charset="0"/>
              </a:rPr>
              <a:t>. The activities undertaken in Sang School are Lectures are given on Health and hygiene in the morning assembly for students, World Oral Day, World Health Day, International Yoga Day is observed.</a:t>
            </a:r>
          </a:p>
          <a:p>
            <a:pPr>
              <a:buNone/>
            </a:pPr>
            <a:r>
              <a:rPr lang="en-US" sz="1800" b="1" dirty="0">
                <a:latin typeface="Bahnschrift SemiBold" pitchFamily="34" charset="0"/>
              </a:rPr>
              <a:t> </a:t>
            </a:r>
          </a:p>
          <a:p>
            <a:pPr>
              <a:buNone/>
            </a:pPr>
            <a:endParaRPr lang="en-US" b="1" dirty="0"/>
          </a:p>
        </p:txBody>
      </p:sp>
      <p:pic>
        <p:nvPicPr>
          <p:cNvPr id="4" name="Picture 3" descr="IMG-20240327-WA0025.jpg"/>
          <p:cNvPicPr>
            <a:picLocks noChangeAspect="1"/>
          </p:cNvPicPr>
          <p:nvPr/>
        </p:nvPicPr>
        <p:blipFill>
          <a:blip r:embed="rId2" cstate="print"/>
          <a:stretch>
            <a:fillRect/>
          </a:stretch>
        </p:blipFill>
        <p:spPr>
          <a:xfrm>
            <a:off x="228600" y="3810000"/>
            <a:ext cx="2362200" cy="3048000"/>
          </a:xfrm>
          <a:prstGeom prst="rect">
            <a:avLst/>
          </a:prstGeom>
        </p:spPr>
      </p:pic>
      <p:pic>
        <p:nvPicPr>
          <p:cNvPr id="5" name="Picture 4" descr="IMG-20240327-WA0058.jpg"/>
          <p:cNvPicPr>
            <a:picLocks noChangeAspect="1"/>
          </p:cNvPicPr>
          <p:nvPr/>
        </p:nvPicPr>
        <p:blipFill>
          <a:blip r:embed="rId3" cstate="print"/>
          <a:stretch>
            <a:fillRect/>
          </a:stretch>
        </p:blipFill>
        <p:spPr>
          <a:xfrm>
            <a:off x="3124200" y="3962400"/>
            <a:ext cx="5029200" cy="2895600"/>
          </a:xfrm>
          <a:prstGeom prst="rect">
            <a:avLst/>
          </a:prstGeom>
        </p:spPr>
      </p:pic>
    </p:spTree>
  </p:cSld>
  <p:clrMapOvr>
    <a:masterClrMapping/>
  </p:clrMapOvr>
  <p:transition spd="slow">
    <p:wedg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427037"/>
            <a:ext cx="3810000" cy="5973763"/>
          </a:xfrm>
        </p:spPr>
        <p:txBody>
          <a:bodyPr>
            <a:normAutofit/>
          </a:bodyPr>
          <a:lstStyle/>
          <a:p>
            <a:pPr marL="274320">
              <a:spcBef>
                <a:spcPts val="0"/>
              </a:spcBef>
              <a:buNone/>
            </a:pPr>
            <a:r>
              <a:rPr lang="en-US" sz="2800" b="1" dirty="0">
                <a:solidFill>
                  <a:srgbClr val="FF0000"/>
                </a:solidFill>
              </a:rPr>
              <a:t>RED RIBBON CLUB </a:t>
            </a:r>
          </a:p>
          <a:p>
            <a:pPr marL="274320">
              <a:spcBef>
                <a:spcPts val="0"/>
              </a:spcBef>
              <a:buNone/>
            </a:pPr>
            <a:r>
              <a:rPr lang="en-US" dirty="0">
                <a:solidFill>
                  <a:srgbClr val="FF0000"/>
                </a:solidFill>
              </a:rPr>
              <a:t>   </a:t>
            </a:r>
          </a:p>
          <a:p>
            <a:pPr marL="274320">
              <a:spcBef>
                <a:spcPts val="0"/>
              </a:spcBef>
              <a:buNone/>
            </a:pPr>
            <a:r>
              <a:rPr lang="en-US" dirty="0"/>
              <a:t>   </a:t>
            </a:r>
            <a:r>
              <a:rPr lang="en-US" sz="2000" dirty="0"/>
              <a:t>RRC members of Sang SSS promote access to information on the control and prevention of HIV &amp;AIDS. The activity organized by the school includes awareness campaigns like rallies and outreach activities like donating blood to all the needy.</a:t>
            </a:r>
          </a:p>
          <a:p>
            <a:endParaRPr lang="en-US" sz="2000" dirty="0"/>
          </a:p>
        </p:txBody>
      </p:sp>
      <p:sp>
        <p:nvSpPr>
          <p:cNvPr id="4" name="Content Placeholder 3"/>
          <p:cNvSpPr>
            <a:spLocks noGrp="1"/>
          </p:cNvSpPr>
          <p:nvPr>
            <p:ph sz="half" idx="2"/>
          </p:nvPr>
        </p:nvSpPr>
        <p:spPr>
          <a:xfrm>
            <a:off x="5105400" y="503237"/>
            <a:ext cx="3657600" cy="4525963"/>
          </a:xfrm>
        </p:spPr>
        <p:txBody>
          <a:bodyPr>
            <a:normAutofit/>
          </a:bodyPr>
          <a:lstStyle/>
          <a:p>
            <a:pPr>
              <a:spcBef>
                <a:spcPts val="0"/>
              </a:spcBef>
              <a:buNone/>
            </a:pPr>
            <a:r>
              <a:rPr lang="en-US" b="1" dirty="0">
                <a:solidFill>
                  <a:schemeClr val="accent2">
                    <a:lumMod val="75000"/>
                  </a:schemeClr>
                </a:solidFill>
              </a:rPr>
              <a:t>COLOR STROKE</a:t>
            </a:r>
          </a:p>
          <a:p>
            <a:pPr>
              <a:spcBef>
                <a:spcPts val="0"/>
              </a:spcBef>
              <a:buNone/>
            </a:pPr>
            <a:r>
              <a:rPr lang="en-US" sz="1800" dirty="0">
                <a:solidFill>
                  <a:schemeClr val="accent2">
                    <a:lumMod val="75000"/>
                  </a:schemeClr>
                </a:solidFill>
              </a:rPr>
              <a:t>   </a:t>
            </a:r>
          </a:p>
          <a:p>
            <a:pPr>
              <a:spcBef>
                <a:spcPts val="0"/>
              </a:spcBef>
              <a:buNone/>
            </a:pPr>
            <a:endParaRPr lang="en-US" sz="1800" dirty="0">
              <a:solidFill>
                <a:schemeClr val="accent4"/>
              </a:solidFill>
            </a:endParaRPr>
          </a:p>
          <a:p>
            <a:pPr>
              <a:spcBef>
                <a:spcPts val="0"/>
              </a:spcBef>
              <a:buNone/>
            </a:pPr>
            <a:r>
              <a:rPr lang="en-US" sz="1800" dirty="0">
                <a:solidFill>
                  <a:schemeClr val="accent4"/>
                </a:solidFill>
              </a:rPr>
              <a:t> </a:t>
            </a:r>
            <a:r>
              <a:rPr lang="en-US" sz="1800" dirty="0"/>
              <a:t>Sang SSS has formed a ‘Color Stroke’ group with a purpose to give young children every opportunity to gain self confidence, creative thinking and a sense of self worth that will help in the positive development of their personality.</a:t>
            </a:r>
          </a:p>
          <a:p>
            <a:endParaRPr lang="en-US" dirty="0"/>
          </a:p>
        </p:txBody>
      </p:sp>
      <p:pic>
        <p:nvPicPr>
          <p:cNvPr id="5" name="Picture 4" descr="IMG-20240327-WA0046.jpg"/>
          <p:cNvPicPr>
            <a:picLocks noChangeAspect="1"/>
          </p:cNvPicPr>
          <p:nvPr/>
        </p:nvPicPr>
        <p:blipFill>
          <a:blip r:embed="rId2" cstate="print"/>
          <a:stretch>
            <a:fillRect/>
          </a:stretch>
        </p:blipFill>
        <p:spPr>
          <a:xfrm>
            <a:off x="7010400" y="3733800"/>
            <a:ext cx="1981200" cy="2895600"/>
          </a:xfrm>
          <a:prstGeom prst="rect">
            <a:avLst/>
          </a:prstGeom>
        </p:spPr>
      </p:pic>
    </p:spTree>
  </p:cSld>
  <p:clrMapOvr>
    <a:masterClrMapping/>
  </p:clrMapOvr>
  <p:transition>
    <p:wheel spokes="2"/>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304800"/>
            <a:ext cx="4495800" cy="5973763"/>
          </a:xfrm>
        </p:spPr>
        <p:txBody>
          <a:bodyPr>
            <a:normAutofit/>
          </a:bodyPr>
          <a:lstStyle/>
          <a:p>
            <a:pPr>
              <a:buNone/>
            </a:pPr>
            <a:endParaRPr lang="en-US" sz="3200" b="1" dirty="0">
              <a:solidFill>
                <a:srgbClr val="7030A0"/>
              </a:solidFill>
            </a:endParaRPr>
          </a:p>
          <a:p>
            <a:pPr>
              <a:buNone/>
            </a:pPr>
            <a:r>
              <a:rPr lang="en-US" sz="3200" b="1" dirty="0">
                <a:solidFill>
                  <a:srgbClr val="7030A0"/>
                </a:solidFill>
              </a:rPr>
              <a:t>CHESS CLUB </a:t>
            </a:r>
          </a:p>
          <a:p>
            <a:pPr>
              <a:buNone/>
            </a:pPr>
            <a:r>
              <a:rPr lang="en-US" sz="2400" dirty="0"/>
              <a:t>     </a:t>
            </a:r>
          </a:p>
          <a:p>
            <a:pPr>
              <a:buNone/>
            </a:pPr>
            <a:r>
              <a:rPr lang="en-US" sz="2400" b="1" dirty="0">
                <a:latin typeface="Agency FB" pitchFamily="34" charset="0"/>
              </a:rPr>
              <a:t>    To motivate the students to improve academic skills such as concentration, reasoning, creativity and problem solving Sang SSS has initiated Chess Club from last year.</a:t>
            </a:r>
          </a:p>
          <a:p>
            <a:endParaRPr lang="en-US" sz="2200" b="1" dirty="0"/>
          </a:p>
        </p:txBody>
      </p:sp>
      <p:pic>
        <p:nvPicPr>
          <p:cNvPr id="5" name="Content Placeholder 4">
            <a:extLst>
              <a:ext uri="{FF2B5EF4-FFF2-40B4-BE49-F238E27FC236}">
                <a16:creationId xmlns:a16="http://schemas.microsoft.com/office/drawing/2014/main" id="{D7FCDA43-3026-9C57-863A-22D29F506A84}"/>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953000" y="457200"/>
            <a:ext cx="3810000" cy="4572000"/>
          </a:xfrm>
        </p:spPr>
      </p:pic>
    </p:spTree>
  </p:cSld>
  <p:clrMapOvr>
    <a:masterClrMapping/>
  </p:clrMapOvr>
  <p:transition>
    <p:split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FF6B-4EC4-A63B-90F9-3657AD8DEFBD}"/>
              </a:ext>
            </a:extLst>
          </p:cNvPr>
          <p:cNvSpPr>
            <a:spLocks noGrp="1"/>
          </p:cNvSpPr>
          <p:nvPr>
            <p:ph type="title"/>
          </p:nvPr>
        </p:nvSpPr>
        <p:spPr/>
        <p:txBody>
          <a:bodyPr/>
          <a:lstStyle/>
          <a:p>
            <a:r>
              <a:rPr lang="en-US" dirty="0"/>
              <a:t>   OUR SCHOOL FAMILY </a:t>
            </a:r>
          </a:p>
        </p:txBody>
      </p:sp>
      <p:pic>
        <p:nvPicPr>
          <p:cNvPr id="4" name="Picture 3">
            <a:extLst>
              <a:ext uri="{FF2B5EF4-FFF2-40B4-BE49-F238E27FC236}">
                <a16:creationId xmlns:a16="http://schemas.microsoft.com/office/drawing/2014/main" id="{E430506B-4C03-7F25-443B-E2C00437C5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417320"/>
            <a:ext cx="7714488" cy="5166360"/>
          </a:xfrm>
          <a:prstGeom prst="rect">
            <a:avLst/>
          </a:prstGeom>
        </p:spPr>
      </p:pic>
    </p:spTree>
    <p:extLst>
      <p:ext uri="{BB962C8B-B14F-4D97-AF65-F5344CB8AC3E}">
        <p14:creationId xmlns:p14="http://schemas.microsoft.com/office/powerpoint/2010/main" val="4006945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172200"/>
          </a:xfrm>
        </p:spPr>
        <p:txBody>
          <a:bodyPr>
            <a:normAutofit lnSpcReduction="10000"/>
          </a:bodyPr>
          <a:lstStyle/>
          <a:p>
            <a:pPr>
              <a:buNone/>
            </a:pPr>
            <a:r>
              <a:rPr lang="en-US" dirty="0"/>
              <a:t>                                      </a:t>
            </a:r>
            <a:r>
              <a:rPr lang="en-US" sz="2400" b="1" dirty="0">
                <a:solidFill>
                  <a:schemeClr val="accent6">
                    <a:lumMod val="75000"/>
                  </a:schemeClr>
                </a:solidFill>
                <a:latin typeface="Algerian" pitchFamily="82" charset="0"/>
              </a:rPr>
              <a:t>NCC : UNITY AND DISCIPLINE                                                             </a:t>
            </a:r>
          </a:p>
          <a:p>
            <a:pPr>
              <a:buNone/>
            </a:pPr>
            <a:r>
              <a:rPr lang="en-US" sz="2000" b="1" dirty="0">
                <a:solidFill>
                  <a:schemeClr val="accent6">
                    <a:lumMod val="75000"/>
                  </a:schemeClr>
                </a:solidFill>
                <a:latin typeface="Baskerville Old Face" pitchFamily="18" charset="0"/>
              </a:rPr>
              <a:t>                                                                          Mr.  </a:t>
            </a:r>
            <a:r>
              <a:rPr lang="en-US" sz="2000" b="1" dirty="0" err="1">
                <a:solidFill>
                  <a:schemeClr val="accent6">
                    <a:lumMod val="75000"/>
                  </a:schemeClr>
                </a:solidFill>
                <a:latin typeface="Baskerville Old Face" pitchFamily="18" charset="0"/>
              </a:rPr>
              <a:t>Rudra</a:t>
            </a:r>
            <a:r>
              <a:rPr lang="en-US" sz="2000" b="1" dirty="0">
                <a:solidFill>
                  <a:schemeClr val="accent6">
                    <a:lumMod val="75000"/>
                  </a:schemeClr>
                </a:solidFill>
                <a:latin typeface="Baskerville Old Face" pitchFamily="18" charset="0"/>
              </a:rPr>
              <a:t> Prasad Sharma                                                                         </a:t>
            </a:r>
          </a:p>
          <a:p>
            <a:pPr>
              <a:buNone/>
            </a:pPr>
            <a:r>
              <a:rPr lang="en-US" sz="2000" b="1" dirty="0">
                <a:solidFill>
                  <a:schemeClr val="accent6">
                    <a:lumMod val="75000"/>
                  </a:schemeClr>
                </a:solidFill>
                <a:latin typeface="Baskerville Old Face" pitchFamily="18" charset="0"/>
              </a:rPr>
              <a:t>                                                                                                  PGT ( </a:t>
            </a:r>
            <a:r>
              <a:rPr lang="en-US" sz="2000" b="1" dirty="0" err="1">
                <a:solidFill>
                  <a:schemeClr val="accent6">
                    <a:lumMod val="75000"/>
                  </a:schemeClr>
                </a:solidFill>
                <a:latin typeface="Baskerville Old Face" pitchFamily="18" charset="0"/>
              </a:rPr>
              <a:t>Phy</a:t>
            </a:r>
            <a:r>
              <a:rPr lang="en-US" sz="2000" b="1" dirty="0">
                <a:solidFill>
                  <a:schemeClr val="accent6">
                    <a:lumMod val="75000"/>
                  </a:schemeClr>
                </a:solidFill>
                <a:latin typeface="Baskerville Old Face" pitchFamily="18" charset="0"/>
              </a:rPr>
              <a:t> )</a:t>
            </a:r>
          </a:p>
          <a:p>
            <a:pPr>
              <a:buNone/>
            </a:pPr>
            <a:r>
              <a:rPr lang="en-US" sz="2000" b="1" dirty="0">
                <a:solidFill>
                  <a:schemeClr val="accent6">
                    <a:lumMod val="75000"/>
                  </a:schemeClr>
                </a:solidFill>
                <a:latin typeface="Baskerville Old Face" pitchFamily="18" charset="0"/>
              </a:rPr>
              <a:t>                                                                                                            ANO                                                               </a:t>
            </a:r>
          </a:p>
          <a:p>
            <a:pPr>
              <a:buNone/>
            </a:pPr>
            <a:r>
              <a:rPr lang="en-US" sz="2000" b="1" dirty="0">
                <a:solidFill>
                  <a:schemeClr val="accent6">
                    <a:lumMod val="75000"/>
                  </a:schemeClr>
                </a:solidFill>
                <a:latin typeface="Baskerville Old Face" pitchFamily="18" charset="0"/>
              </a:rPr>
              <a:t>                                                           1</a:t>
            </a:r>
            <a:r>
              <a:rPr lang="en-US" sz="2000" b="1" baseline="30000" dirty="0">
                <a:solidFill>
                  <a:schemeClr val="accent6">
                    <a:lumMod val="75000"/>
                  </a:schemeClr>
                </a:solidFill>
                <a:latin typeface="Baskerville Old Face" pitchFamily="18" charset="0"/>
              </a:rPr>
              <a:t>st</a:t>
            </a:r>
            <a:r>
              <a:rPr lang="en-US" sz="2000" b="1" dirty="0">
                <a:solidFill>
                  <a:schemeClr val="accent6">
                    <a:lumMod val="75000"/>
                  </a:schemeClr>
                </a:solidFill>
                <a:latin typeface="Baskerville Old Face" pitchFamily="18" charset="0"/>
              </a:rPr>
              <a:t> &amp; 3</a:t>
            </a:r>
            <a:r>
              <a:rPr lang="en-US" sz="2000" b="1" baseline="30000" dirty="0">
                <a:solidFill>
                  <a:schemeClr val="accent6">
                    <a:lumMod val="75000"/>
                  </a:schemeClr>
                </a:solidFill>
                <a:latin typeface="Baskerville Old Face" pitchFamily="18" charset="0"/>
              </a:rPr>
              <a:t>rd</a:t>
            </a:r>
            <a:r>
              <a:rPr lang="en-US" sz="2000" b="1" dirty="0">
                <a:solidFill>
                  <a:schemeClr val="accent6">
                    <a:lumMod val="75000"/>
                  </a:schemeClr>
                </a:solidFill>
                <a:latin typeface="Baskerville Old Face" pitchFamily="18" charset="0"/>
              </a:rPr>
              <a:t> Sikkim Battalion boys / girls</a:t>
            </a:r>
          </a:p>
          <a:p>
            <a:pPr>
              <a:buNone/>
            </a:pPr>
            <a:endParaRPr lang="en-US" sz="1800" b="1" dirty="0">
              <a:solidFill>
                <a:schemeClr val="accent6">
                  <a:lumMod val="75000"/>
                </a:schemeClr>
              </a:solidFill>
            </a:endParaRPr>
          </a:p>
          <a:p>
            <a:pPr>
              <a:buNone/>
            </a:pPr>
            <a:r>
              <a:rPr lang="en-US" sz="1800" b="1" dirty="0"/>
              <a:t>         </a:t>
            </a:r>
          </a:p>
          <a:p>
            <a:pPr>
              <a:buNone/>
            </a:pPr>
            <a:r>
              <a:rPr lang="en-US" sz="1800" b="1" dirty="0"/>
              <a:t>       Sang SSS has welcomed this initiative in the year 2019 which offers training to the student. The students inculcate a sense of team work, leadership skills, secular outlook, and spirit of adventure, sportsmanship, self discipline and ideals of selfless service at an early age. The cadets are given basic military training in small arms and parades. </a:t>
            </a:r>
          </a:p>
          <a:p>
            <a:pPr>
              <a:buNone/>
            </a:pPr>
            <a:r>
              <a:rPr lang="en-US" sz="1800" b="1" dirty="0"/>
              <a:t>   There are 2 units of NCC in Sang Senior Secondary School </a:t>
            </a:r>
            <a:r>
              <a:rPr lang="en-US" sz="1800" b="1" dirty="0" err="1"/>
              <a:t>viz</a:t>
            </a:r>
            <a:endParaRPr lang="en-US" sz="1800" b="1" dirty="0"/>
          </a:p>
          <a:p>
            <a:pPr lvl="0"/>
            <a:r>
              <a:rPr lang="en-US" sz="1800" b="1" dirty="0"/>
              <a:t>1</a:t>
            </a:r>
            <a:r>
              <a:rPr lang="en-US" sz="1800" b="1" baseline="30000" dirty="0"/>
              <a:t>st</a:t>
            </a:r>
            <a:r>
              <a:rPr lang="en-US" sz="1800" b="1" dirty="0"/>
              <a:t> Sikkim Girls Battalion, which consist of girl students only.</a:t>
            </a:r>
          </a:p>
          <a:p>
            <a:pPr lvl="0"/>
            <a:r>
              <a:rPr lang="en-US" sz="1800" b="1" dirty="0"/>
              <a:t>3</a:t>
            </a:r>
            <a:r>
              <a:rPr lang="en-US" sz="1800" b="1" baseline="30000" dirty="0"/>
              <a:t>rd</a:t>
            </a:r>
            <a:r>
              <a:rPr lang="en-US" sz="1800" b="1" dirty="0"/>
              <a:t> Sikkim Battalion which consist of boy students only.</a:t>
            </a:r>
          </a:p>
          <a:p>
            <a:r>
              <a:rPr lang="en-US" sz="1800" b="1" dirty="0"/>
              <a:t>The primary activities that the NCC cadets of our school perform are awareness </a:t>
            </a:r>
            <a:r>
              <a:rPr lang="en-US" sz="1800" b="1" dirty="0" err="1"/>
              <a:t>programme</a:t>
            </a:r>
            <a:r>
              <a:rPr lang="en-US" sz="1800" b="1" dirty="0"/>
              <a:t> on cleanliness drive and plantation drive. Every Saturday NCC classes are conducted where the students learn about map reading, FC/BC, </a:t>
            </a:r>
            <a:r>
              <a:rPr lang="en-US" sz="1800" b="1" dirty="0" err="1"/>
              <a:t>Armour</a:t>
            </a:r>
            <a:r>
              <a:rPr lang="en-US" sz="1800" b="1" dirty="0"/>
              <a:t> force and NCC weapons. The students actively perform drill on Republic, Independence and NCC day to pay respect to our Mother India.</a:t>
            </a:r>
          </a:p>
          <a:p>
            <a:endParaRPr lang="en-US" sz="1800" b="1" dirty="0"/>
          </a:p>
          <a:p>
            <a:pPr>
              <a:buNone/>
            </a:pPr>
            <a:endParaRPr lang="en-US" sz="1800" b="1" dirty="0"/>
          </a:p>
        </p:txBody>
      </p:sp>
    </p:spTree>
  </p:cSld>
  <p:clrMapOvr>
    <a:masterClrMapping/>
  </p:clrMapOvr>
  <p:transition spd="slow">
    <p:newsfla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20240327-WA0143.jpg"/>
          <p:cNvPicPr>
            <a:picLocks noChangeAspect="1"/>
          </p:cNvPicPr>
          <p:nvPr/>
        </p:nvPicPr>
        <p:blipFill>
          <a:blip r:embed="rId2" cstate="print"/>
          <a:stretch>
            <a:fillRect/>
          </a:stretch>
        </p:blipFill>
        <p:spPr>
          <a:xfrm>
            <a:off x="228600" y="3429000"/>
            <a:ext cx="4876800" cy="2971800"/>
          </a:xfrm>
          <a:prstGeom prst="rect">
            <a:avLst/>
          </a:prstGeom>
        </p:spPr>
      </p:pic>
      <p:sp>
        <p:nvSpPr>
          <p:cNvPr id="3" name="Content Placeholder 2"/>
          <p:cNvSpPr>
            <a:spLocks noGrp="1"/>
          </p:cNvSpPr>
          <p:nvPr>
            <p:ph idx="1"/>
          </p:nvPr>
        </p:nvSpPr>
        <p:spPr>
          <a:xfrm>
            <a:off x="-152400" y="228600"/>
            <a:ext cx="8305800" cy="6477000"/>
          </a:xfrm>
        </p:spPr>
        <p:txBody>
          <a:bodyPr>
            <a:normAutofit/>
          </a:bodyPr>
          <a:lstStyle/>
          <a:p>
            <a:pPr>
              <a:buNone/>
            </a:pPr>
            <a:r>
              <a:rPr lang="en-US" sz="2200" dirty="0"/>
              <a:t>      </a:t>
            </a:r>
            <a:r>
              <a:rPr lang="en-US" sz="1800" b="1" dirty="0"/>
              <a:t>NCC conducts camp every year. So far the students have attended 3 CATC 1 ATC on 22</a:t>
            </a:r>
            <a:r>
              <a:rPr lang="en-US" sz="1800" b="1" baseline="30000" dirty="0"/>
              <a:t>nd</a:t>
            </a:r>
            <a:r>
              <a:rPr lang="en-US" sz="1800" b="1" dirty="0"/>
              <a:t>- 24</a:t>
            </a:r>
            <a:r>
              <a:rPr lang="en-US" sz="1800" b="1" baseline="30000" dirty="0"/>
              <a:t>th</a:t>
            </a:r>
            <a:r>
              <a:rPr lang="en-US" sz="1800" b="1" dirty="0"/>
              <a:t> Nov 2022. The first camp was conducted at </a:t>
            </a:r>
            <a:r>
              <a:rPr lang="en-US" sz="1800" b="1" dirty="0" err="1"/>
              <a:t>Rhenock</a:t>
            </a:r>
            <a:r>
              <a:rPr lang="en-US" sz="1800" b="1" dirty="0"/>
              <a:t> College for ten days. The second and third camp was conducted at St </a:t>
            </a:r>
            <a:r>
              <a:rPr lang="en-US" sz="1800" b="1" dirty="0" err="1"/>
              <a:t>Xaviers’s</a:t>
            </a:r>
            <a:r>
              <a:rPr lang="en-US" sz="1800" b="1" dirty="0"/>
              <a:t> School; </a:t>
            </a:r>
            <a:r>
              <a:rPr lang="en-US" sz="1800" b="1" dirty="0" err="1"/>
              <a:t>Pakyong</a:t>
            </a:r>
            <a:r>
              <a:rPr lang="en-US" sz="1800" b="1" dirty="0"/>
              <a:t> from 10</a:t>
            </a:r>
            <a:r>
              <a:rPr lang="en-US" sz="1800" b="1" baseline="30000" dirty="0"/>
              <a:t>th</a:t>
            </a:r>
            <a:r>
              <a:rPr lang="en-US" sz="1800" b="1" dirty="0"/>
              <a:t> Dec to 19</a:t>
            </a:r>
            <a:r>
              <a:rPr lang="en-US" sz="1800" b="1" baseline="30000" dirty="0"/>
              <a:t>th</a:t>
            </a:r>
            <a:r>
              <a:rPr lang="en-US" sz="1800" b="1" dirty="0"/>
              <a:t> Dec 2023 and from 3</a:t>
            </a:r>
            <a:r>
              <a:rPr lang="en-US" sz="1800" b="1" baseline="30000" dirty="0"/>
              <a:t>rd</a:t>
            </a:r>
            <a:r>
              <a:rPr lang="en-US" sz="1800" b="1" dirty="0"/>
              <a:t> Jan to 12</a:t>
            </a:r>
            <a:r>
              <a:rPr lang="en-US" sz="1800" b="1" baseline="30000" dirty="0"/>
              <a:t>th</a:t>
            </a:r>
            <a:r>
              <a:rPr lang="en-US" sz="1800" b="1" dirty="0"/>
              <a:t> Jan 2024. Similarly the venue for another camp was at </a:t>
            </a:r>
            <a:r>
              <a:rPr lang="en-US" sz="1800" b="1" dirty="0" err="1"/>
              <a:t>Kamrang</a:t>
            </a:r>
            <a:r>
              <a:rPr lang="en-US" sz="1800" b="1" dirty="0"/>
              <a:t> University from 25</a:t>
            </a:r>
            <a:r>
              <a:rPr lang="en-US" sz="1800" b="1" baseline="30000" dirty="0"/>
              <a:t>th</a:t>
            </a:r>
            <a:r>
              <a:rPr lang="en-US" sz="1800" b="1" dirty="0"/>
              <a:t> Feb to 5</a:t>
            </a:r>
            <a:r>
              <a:rPr lang="en-US" sz="1800" b="1" baseline="30000" dirty="0"/>
              <a:t>th</a:t>
            </a:r>
            <a:r>
              <a:rPr lang="en-US" sz="1800" b="1" dirty="0"/>
              <a:t> March 2024. During the camping Sang Sen. Sec School won many accolades in competitions. The students were </a:t>
            </a:r>
            <a:r>
              <a:rPr lang="en-US" sz="1800" b="1" dirty="0" err="1"/>
              <a:t>awareded</a:t>
            </a:r>
            <a:r>
              <a:rPr lang="en-US" sz="1800" b="1" dirty="0"/>
              <a:t> with medals and certificates.</a:t>
            </a:r>
          </a:p>
          <a:p>
            <a:pPr>
              <a:buNone/>
            </a:pPr>
            <a:r>
              <a:rPr lang="en-US" sz="1800" b="1" dirty="0"/>
              <a:t>        Master Karma </a:t>
            </a:r>
            <a:r>
              <a:rPr lang="en-US" sz="1800" b="1" dirty="0" err="1"/>
              <a:t>Chopel</a:t>
            </a:r>
            <a:r>
              <a:rPr lang="en-US" sz="1800" b="1" dirty="0"/>
              <a:t> </a:t>
            </a:r>
            <a:r>
              <a:rPr lang="en-US" sz="1800" b="1" dirty="0" err="1"/>
              <a:t>Lepcha</a:t>
            </a:r>
            <a:r>
              <a:rPr lang="en-US" sz="1800" b="1" dirty="0"/>
              <a:t> from Sang School has been promoted to Senior Sergeant Rank from 3</a:t>
            </a:r>
            <a:r>
              <a:rPr lang="en-US" sz="1800" b="1" baseline="30000" dirty="0"/>
              <a:t>rd</a:t>
            </a:r>
            <a:r>
              <a:rPr lang="en-US" sz="1800" b="1" dirty="0"/>
              <a:t> Sikkim Battalion Unit NCC.</a:t>
            </a:r>
          </a:p>
          <a:p>
            <a:pPr>
              <a:buNone/>
            </a:pPr>
            <a:r>
              <a:rPr lang="en-US" sz="1800" b="1" dirty="0"/>
              <a:t> </a:t>
            </a:r>
          </a:p>
          <a:p>
            <a:endParaRPr lang="en-US" dirty="0"/>
          </a:p>
        </p:txBody>
      </p:sp>
      <p:pic>
        <p:nvPicPr>
          <p:cNvPr id="4" name="Picture 3" descr="IMG-20240327-WA0140.jpg"/>
          <p:cNvPicPr>
            <a:picLocks noChangeAspect="1"/>
          </p:cNvPicPr>
          <p:nvPr/>
        </p:nvPicPr>
        <p:blipFill>
          <a:blip r:embed="rId3" cstate="print"/>
          <a:stretch>
            <a:fillRect/>
          </a:stretch>
        </p:blipFill>
        <p:spPr>
          <a:xfrm>
            <a:off x="5410200" y="3429000"/>
            <a:ext cx="2743200" cy="3429000"/>
          </a:xfrm>
          <a:prstGeom prst="rect">
            <a:avLst/>
          </a:prstGeom>
        </p:spPr>
      </p:pic>
    </p:spTree>
  </p:cSld>
  <p:clrMapOvr>
    <a:masterClrMapping/>
  </p:clrMapOvr>
  <p:transition spd="slow">
    <p:wedg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CD855-2B1B-268D-CD94-D966925BA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871537"/>
            <a:ext cx="7696200" cy="5114925"/>
          </a:xfrm>
          <a:prstGeom prst="rect">
            <a:avLst/>
          </a:prstGeom>
        </p:spPr>
      </p:pic>
    </p:spTree>
    <p:extLst>
      <p:ext uri="{BB962C8B-B14F-4D97-AF65-F5344CB8AC3E}">
        <p14:creationId xmlns:p14="http://schemas.microsoft.com/office/powerpoint/2010/main" val="2075994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normAutofit/>
          </a:bodyPr>
          <a:lstStyle/>
          <a:p>
            <a:pPr>
              <a:buNone/>
            </a:pPr>
            <a:r>
              <a:rPr lang="en-US" sz="2600" dirty="0"/>
              <a:t>                                      </a:t>
            </a:r>
          </a:p>
          <a:p>
            <a:pPr>
              <a:buNone/>
            </a:pPr>
            <a:r>
              <a:rPr lang="en-US" sz="2600" b="1" dirty="0">
                <a:solidFill>
                  <a:schemeClr val="accent6">
                    <a:lumMod val="75000"/>
                  </a:schemeClr>
                </a:solidFill>
                <a:latin typeface="Algerian" pitchFamily="82" charset="0"/>
              </a:rPr>
              <a:t>                                     NSS (National Service Scheme)</a:t>
            </a:r>
          </a:p>
          <a:p>
            <a:pPr>
              <a:buNone/>
            </a:pPr>
            <a:r>
              <a:rPr lang="en-US" sz="2000" b="1" dirty="0">
                <a:solidFill>
                  <a:schemeClr val="accent6">
                    <a:lumMod val="75000"/>
                  </a:schemeClr>
                </a:solidFill>
                <a:latin typeface="Baskerville Old Face" pitchFamily="18" charset="0"/>
              </a:rPr>
              <a:t>                                                                                    Mr. </a:t>
            </a:r>
            <a:r>
              <a:rPr lang="en-US" sz="2000" b="1" dirty="0" err="1">
                <a:solidFill>
                  <a:schemeClr val="accent6">
                    <a:lumMod val="75000"/>
                  </a:schemeClr>
                </a:solidFill>
                <a:latin typeface="Baskerville Old Face" pitchFamily="18" charset="0"/>
              </a:rPr>
              <a:t>HemantChettri</a:t>
            </a:r>
            <a:r>
              <a:rPr lang="en-US" sz="2000" b="1" dirty="0">
                <a:solidFill>
                  <a:schemeClr val="accent6">
                    <a:lumMod val="75000"/>
                  </a:schemeClr>
                </a:solidFill>
                <a:latin typeface="Baskerville Old Face" pitchFamily="18" charset="0"/>
              </a:rPr>
              <a:t>  </a:t>
            </a:r>
          </a:p>
          <a:p>
            <a:pPr>
              <a:buNone/>
            </a:pPr>
            <a:r>
              <a:rPr lang="en-US" sz="2000" b="1" dirty="0">
                <a:solidFill>
                  <a:schemeClr val="accent6">
                    <a:lumMod val="75000"/>
                  </a:schemeClr>
                </a:solidFill>
                <a:latin typeface="Baskerville Old Face" pitchFamily="18" charset="0"/>
              </a:rPr>
              <a:t>                                                                                    Mr. Dinesh Rai            </a:t>
            </a:r>
          </a:p>
          <a:p>
            <a:pPr>
              <a:buNone/>
            </a:pPr>
            <a:r>
              <a:rPr lang="en-US" sz="2000" b="1" dirty="0">
                <a:solidFill>
                  <a:schemeClr val="accent6">
                    <a:lumMod val="75000"/>
                  </a:schemeClr>
                </a:solidFill>
                <a:latin typeface="Baskerville Old Face" pitchFamily="18" charset="0"/>
              </a:rPr>
              <a:t>                                                                                    NSS </a:t>
            </a:r>
            <a:r>
              <a:rPr lang="en-US" sz="2000" b="1" dirty="0" err="1">
                <a:solidFill>
                  <a:schemeClr val="accent6">
                    <a:lumMod val="75000"/>
                  </a:schemeClr>
                </a:solidFill>
                <a:latin typeface="Baskerville Old Face" pitchFamily="18" charset="0"/>
              </a:rPr>
              <a:t>Programme</a:t>
            </a:r>
            <a:r>
              <a:rPr lang="en-US" sz="2000" b="1" dirty="0">
                <a:solidFill>
                  <a:schemeClr val="accent6">
                    <a:lumMod val="75000"/>
                  </a:schemeClr>
                </a:solidFill>
                <a:latin typeface="Baskerville Old Face" pitchFamily="18" charset="0"/>
              </a:rPr>
              <a:t> Officer</a:t>
            </a:r>
          </a:p>
          <a:p>
            <a:pPr>
              <a:buNone/>
            </a:pPr>
            <a:endParaRPr lang="en-US" sz="2000" b="1" dirty="0">
              <a:latin typeface="Baskerville Old Face" pitchFamily="18" charset="0"/>
            </a:endParaRPr>
          </a:p>
          <a:p>
            <a:pPr>
              <a:buNone/>
            </a:pPr>
            <a:endParaRPr lang="en-US" sz="1600" b="1" dirty="0">
              <a:latin typeface="Bahnschrift SemiBold" pitchFamily="34" charset="0"/>
            </a:endParaRPr>
          </a:p>
          <a:p>
            <a:pPr>
              <a:buNone/>
            </a:pPr>
            <a:r>
              <a:rPr lang="en-US" sz="1800" b="1" dirty="0">
                <a:latin typeface="Bodoni MT" pitchFamily="18" charset="0"/>
              </a:rPr>
              <a:t>   The National Service Scheme (NSS) is an Indian government- sponsored public service program conducted by the Department of Youth affairs and Sports of the Government of India. To inculcate social welfare and community service in student various activities and </a:t>
            </a:r>
            <a:r>
              <a:rPr lang="en-US" sz="1800" b="1" dirty="0" err="1">
                <a:latin typeface="Bodoni MT" pitchFamily="18" charset="0"/>
              </a:rPr>
              <a:t>programmes</a:t>
            </a:r>
            <a:r>
              <a:rPr lang="en-US" sz="1800" b="1" dirty="0">
                <a:latin typeface="Bodoni MT" pitchFamily="18" charset="0"/>
              </a:rPr>
              <a:t> were conducted under the banner of NSS.</a:t>
            </a:r>
          </a:p>
          <a:p>
            <a:pPr>
              <a:buNone/>
            </a:pPr>
            <a:r>
              <a:rPr lang="en-US" sz="1800" b="1" dirty="0">
                <a:latin typeface="Bodoni MT" pitchFamily="18" charset="0"/>
              </a:rPr>
              <a:t>      The NSS unit of Sang SSS organizes regular activities in organizing blood donation camp, plantation drive, </a:t>
            </a:r>
            <a:r>
              <a:rPr lang="en-US" sz="1800" b="1" dirty="0" err="1">
                <a:latin typeface="Bodoni MT" pitchFamily="18" charset="0"/>
              </a:rPr>
              <a:t>Swachchha</a:t>
            </a:r>
            <a:r>
              <a:rPr lang="en-US" sz="1800" b="1" dirty="0">
                <a:latin typeface="Bodoni MT" pitchFamily="18" charset="0"/>
              </a:rPr>
              <a:t> Bharat </a:t>
            </a:r>
            <a:r>
              <a:rPr lang="en-US" sz="1800" b="1" dirty="0" err="1">
                <a:latin typeface="Bodoni MT" pitchFamily="18" charset="0"/>
              </a:rPr>
              <a:t>Abhiyaan</a:t>
            </a:r>
            <a:r>
              <a:rPr lang="en-US" sz="1800" b="1" dirty="0">
                <a:latin typeface="Bodoni MT" pitchFamily="18" charset="0"/>
              </a:rPr>
              <a:t> (cleanliness drive and field visits), health awareness, international peace day, </a:t>
            </a:r>
            <a:r>
              <a:rPr lang="en-US" sz="1800" b="1" dirty="0" err="1">
                <a:latin typeface="Bodoni MT" pitchFamily="18" charset="0"/>
              </a:rPr>
              <a:t>Ekta</a:t>
            </a:r>
            <a:r>
              <a:rPr lang="en-US" sz="1800" b="1" dirty="0">
                <a:latin typeface="Bodoni MT" pitchFamily="18" charset="0"/>
              </a:rPr>
              <a:t> </a:t>
            </a:r>
            <a:r>
              <a:rPr lang="en-US" sz="1800" b="1" dirty="0" err="1">
                <a:latin typeface="Bodoni MT" pitchFamily="18" charset="0"/>
              </a:rPr>
              <a:t>Diwas</a:t>
            </a:r>
            <a:r>
              <a:rPr lang="en-US" sz="1800" b="1" dirty="0">
                <a:latin typeface="Bodoni MT" pitchFamily="18" charset="0"/>
              </a:rPr>
              <a:t> celebrations, National Education Day, consumer awareness </a:t>
            </a:r>
            <a:r>
              <a:rPr lang="en-US" sz="1800" b="1" dirty="0" err="1">
                <a:latin typeface="Bodoni MT" pitchFamily="18" charset="0"/>
              </a:rPr>
              <a:t>programme</a:t>
            </a:r>
            <a:r>
              <a:rPr lang="en-US" sz="1800" b="1" dirty="0">
                <a:latin typeface="Bodoni MT" pitchFamily="18" charset="0"/>
              </a:rPr>
              <a:t>, international yoga day, rally on road safety, Green Walk, Rallies, Marathon, speech, debate, painting, essay competition and slogan writing.</a:t>
            </a:r>
          </a:p>
          <a:p>
            <a:pPr>
              <a:buNone/>
            </a:pPr>
            <a:endParaRPr lang="en-US" sz="2000" b="1" dirty="0"/>
          </a:p>
          <a:p>
            <a:pPr>
              <a:buNone/>
            </a:pPr>
            <a:r>
              <a:rPr lang="en-US" sz="2000" dirty="0"/>
              <a:t>     </a:t>
            </a:r>
          </a:p>
        </p:txBody>
      </p:sp>
    </p:spTree>
  </p:cSld>
  <p:clrMapOvr>
    <a:masterClrMapping/>
  </p:clrMapOvr>
  <p:transition spd="slow">
    <p:pull dir="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05400" y="685800"/>
            <a:ext cx="3733800" cy="3657600"/>
          </a:xfrm>
        </p:spPr>
        <p:txBody>
          <a:bodyPr>
            <a:normAutofit lnSpcReduction="10000"/>
          </a:bodyPr>
          <a:lstStyle/>
          <a:p>
            <a:pPr>
              <a:buNone/>
            </a:pPr>
            <a:r>
              <a:rPr lang="en-US" dirty="0"/>
              <a:t>      </a:t>
            </a:r>
            <a:r>
              <a:rPr lang="en-US" sz="2000" b="1" dirty="0" err="1"/>
              <a:t>Swachh</a:t>
            </a:r>
            <a:r>
              <a:rPr lang="en-US" sz="2000" b="1" dirty="0"/>
              <a:t> Bharat, </a:t>
            </a:r>
            <a:r>
              <a:rPr lang="en-US" sz="2000" b="1" dirty="0" err="1"/>
              <a:t>Ekta</a:t>
            </a:r>
            <a:r>
              <a:rPr lang="en-US" sz="2000" b="1" dirty="0"/>
              <a:t> </a:t>
            </a:r>
            <a:r>
              <a:rPr lang="en-US" sz="2000" b="1" dirty="0" err="1"/>
              <a:t>Diwas</a:t>
            </a:r>
            <a:r>
              <a:rPr lang="en-US" sz="2000" b="1" dirty="0"/>
              <a:t> Celebration, national education day, consumer awareness </a:t>
            </a:r>
            <a:r>
              <a:rPr lang="en-US" sz="2000" b="1" dirty="0" err="1"/>
              <a:t>programme</a:t>
            </a:r>
            <a:r>
              <a:rPr lang="en-US" sz="2000" b="1" dirty="0"/>
              <a:t>, international yoga day, rally on road safety and drugs, voters awareness </a:t>
            </a:r>
            <a:r>
              <a:rPr lang="en-US" sz="2000" b="1" dirty="0" err="1"/>
              <a:t>programme</a:t>
            </a:r>
            <a:r>
              <a:rPr lang="en-US" sz="2000" b="1" dirty="0"/>
              <a:t>, street play against addiction, blood donation.</a:t>
            </a:r>
          </a:p>
          <a:p>
            <a:pPr>
              <a:buNone/>
            </a:pPr>
            <a:r>
              <a:rPr lang="en-US" sz="2000" b="1" dirty="0"/>
              <a:t> </a:t>
            </a:r>
          </a:p>
        </p:txBody>
      </p:sp>
      <p:pic>
        <p:nvPicPr>
          <p:cNvPr id="5" name="Content Placeholder 4" descr="IMG-20240327-WA0073.jpg"/>
          <p:cNvPicPr>
            <a:picLocks noGrp="1" noChangeAspect="1"/>
          </p:cNvPicPr>
          <p:nvPr>
            <p:ph sz="half" idx="2"/>
          </p:nvPr>
        </p:nvPicPr>
        <p:blipFill>
          <a:blip r:embed="rId2" cstate="print"/>
          <a:stretch>
            <a:fillRect/>
          </a:stretch>
        </p:blipFill>
        <p:spPr>
          <a:xfrm>
            <a:off x="4572000" y="3886200"/>
            <a:ext cx="4114800" cy="2824065"/>
          </a:xfrm>
        </p:spPr>
      </p:pic>
      <p:pic>
        <p:nvPicPr>
          <p:cNvPr id="6" name="Picture 5" descr="IMG-20240327-WA0060.jpg"/>
          <p:cNvPicPr>
            <a:picLocks noChangeAspect="1"/>
          </p:cNvPicPr>
          <p:nvPr/>
        </p:nvPicPr>
        <p:blipFill>
          <a:blip r:embed="rId3" cstate="print"/>
          <a:stretch>
            <a:fillRect/>
          </a:stretch>
        </p:blipFill>
        <p:spPr>
          <a:xfrm>
            <a:off x="685800" y="533400"/>
            <a:ext cx="3352800" cy="2980267"/>
          </a:xfrm>
          <a:prstGeom prst="rect">
            <a:avLst/>
          </a:prstGeom>
        </p:spPr>
      </p:pic>
      <p:pic>
        <p:nvPicPr>
          <p:cNvPr id="4" name="Picture 3">
            <a:extLst>
              <a:ext uri="{FF2B5EF4-FFF2-40B4-BE49-F238E27FC236}">
                <a16:creationId xmlns:a16="http://schemas.microsoft.com/office/drawing/2014/main" id="{938C1DA0-4F95-9C8A-3E98-49EBBE446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 y="3808098"/>
            <a:ext cx="3329940" cy="2980268"/>
          </a:xfrm>
          <a:prstGeom prst="rect">
            <a:avLst/>
          </a:prstGeom>
        </p:spPr>
      </p:pic>
    </p:spTree>
  </p:cSld>
  <p:clrMapOvr>
    <a:masterClrMapping/>
  </p:clrMapOvr>
  <p:transition spd="slow">
    <p:strips dir="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487362"/>
          </a:xfrm>
        </p:spPr>
        <p:txBody>
          <a:bodyPr>
            <a:normAutofit/>
          </a:bodyPr>
          <a:lstStyle/>
          <a:p>
            <a:r>
              <a:rPr lang="en-US" sz="2000" b="1" dirty="0">
                <a:latin typeface="Baskerville Old Face" pitchFamily="18" charset="0"/>
              </a:rPr>
              <a:t>ANNUAL ACTIVITIES OF ECO-CLUB: A REPORT</a:t>
            </a:r>
            <a:endParaRPr lang="en-US" sz="2000" dirty="0"/>
          </a:p>
        </p:txBody>
      </p:sp>
      <p:sp>
        <p:nvSpPr>
          <p:cNvPr id="3" name="Content Placeholder 2"/>
          <p:cNvSpPr>
            <a:spLocks noGrp="1"/>
          </p:cNvSpPr>
          <p:nvPr>
            <p:ph idx="1"/>
          </p:nvPr>
        </p:nvSpPr>
        <p:spPr>
          <a:xfrm>
            <a:off x="152400" y="1828800"/>
            <a:ext cx="8839200" cy="4876800"/>
          </a:xfrm>
        </p:spPr>
        <p:txBody>
          <a:bodyPr>
            <a:normAutofit/>
          </a:bodyPr>
          <a:lstStyle/>
          <a:p>
            <a:pPr marL="0" indent="0">
              <a:buNone/>
              <a:tabLst>
                <a:tab pos="53975" algn="l"/>
                <a:tab pos="8283575" algn="l"/>
              </a:tabLst>
            </a:pPr>
            <a:r>
              <a:rPr lang="en-US" sz="1800" b="1" dirty="0"/>
              <a:t>      </a:t>
            </a:r>
          </a:p>
        </p:txBody>
      </p:sp>
      <p:sp>
        <p:nvSpPr>
          <p:cNvPr id="4" name="Rectangle 3"/>
          <p:cNvSpPr/>
          <p:nvPr/>
        </p:nvSpPr>
        <p:spPr>
          <a:xfrm>
            <a:off x="5486400" y="914400"/>
            <a:ext cx="2743200" cy="533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Mr. </a:t>
            </a:r>
            <a:r>
              <a:rPr lang="en-US" b="1" dirty="0" err="1"/>
              <a:t>sonam</a:t>
            </a:r>
            <a:r>
              <a:rPr lang="en-US" b="1" dirty="0"/>
              <a:t> </a:t>
            </a:r>
            <a:r>
              <a:rPr lang="en-US" b="1" dirty="0" err="1"/>
              <a:t>Tashi</a:t>
            </a:r>
            <a:r>
              <a:rPr lang="en-US" b="1" dirty="0"/>
              <a:t> </a:t>
            </a:r>
            <a:r>
              <a:rPr lang="en-US" b="1" dirty="0" err="1"/>
              <a:t>Bhutia</a:t>
            </a:r>
            <a:endParaRPr lang="en-US" b="1" dirty="0"/>
          </a:p>
          <a:p>
            <a:pPr algn="ctr"/>
            <a:r>
              <a:rPr lang="en-US" b="1" dirty="0"/>
              <a:t>GTA</a:t>
            </a:r>
          </a:p>
          <a:p>
            <a:pPr algn="ctr"/>
            <a:r>
              <a:rPr lang="en-US" b="1" dirty="0"/>
              <a:t>ECO Club Co-</a:t>
            </a:r>
            <a:r>
              <a:rPr lang="en-US" b="1" dirty="0" err="1"/>
              <a:t>ordinator</a:t>
            </a:r>
            <a:endParaRPr lang="en-US" b="1" dirty="0"/>
          </a:p>
        </p:txBody>
      </p:sp>
      <p:sp>
        <p:nvSpPr>
          <p:cNvPr id="5" name="Rectangle 4"/>
          <p:cNvSpPr/>
          <p:nvPr/>
        </p:nvSpPr>
        <p:spPr>
          <a:xfrm>
            <a:off x="228600" y="1752600"/>
            <a:ext cx="5562600" cy="4524315"/>
          </a:xfrm>
          <a:prstGeom prst="rect">
            <a:avLst/>
          </a:prstGeom>
        </p:spPr>
        <p:txBody>
          <a:bodyPr wrap="square">
            <a:spAutoFit/>
          </a:bodyPr>
          <a:lstStyle/>
          <a:p>
            <a:r>
              <a:rPr lang="en-US" b="1" dirty="0"/>
              <a:t>Sang School has initiated a small step to create and develop awareness and a sense of ecological environment among the students through curricular and co-curricular activities. The Eco Club team has strictly undertaken the campaign of NO JUNK FOOD and BAN OF POLYBAGS IN SCHOOL. The students clean the surrounding areas by picking the waste and plastic materials.  Each members of the club motivate each other to imbibe habits and lifestyle for minimum waste generation, separation of waste and disposing the waste to the nearest storage point. To keep the surroundings clean and green the students with the help of teachers participate in plantation drive. More than 200 saplings are planted in an around the school campus every year. They are also taught to promote conservation of water by minimizing the use of water.</a:t>
            </a:r>
          </a:p>
        </p:txBody>
      </p:sp>
      <p:pic>
        <p:nvPicPr>
          <p:cNvPr id="6" name="Picture 5" descr="IMG-20240327-WA0028.jpg"/>
          <p:cNvPicPr>
            <a:picLocks noChangeAspect="1"/>
          </p:cNvPicPr>
          <p:nvPr/>
        </p:nvPicPr>
        <p:blipFill>
          <a:blip r:embed="rId2" cstate="print"/>
          <a:stretch>
            <a:fillRect/>
          </a:stretch>
        </p:blipFill>
        <p:spPr>
          <a:xfrm>
            <a:off x="6019800" y="3657600"/>
            <a:ext cx="2895600" cy="2743200"/>
          </a:xfrm>
          <a:prstGeom prst="rect">
            <a:avLst/>
          </a:prstGeom>
        </p:spPr>
      </p:pic>
    </p:spTree>
  </p:cSld>
  <p:clrMapOvr>
    <a:masterClrMapping/>
  </p:clrMapOvr>
  <p:transition spd="slow">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533400"/>
            <a:ext cx="4800600" cy="5638800"/>
          </a:xfrm>
        </p:spPr>
        <p:txBody>
          <a:bodyPr>
            <a:normAutofit/>
          </a:bodyPr>
          <a:lstStyle/>
          <a:p>
            <a:pPr>
              <a:buNone/>
            </a:pPr>
            <a:r>
              <a:rPr lang="en-US" dirty="0"/>
              <a:t>    </a:t>
            </a:r>
          </a:p>
          <a:p>
            <a:pPr>
              <a:buNone/>
            </a:pPr>
            <a:r>
              <a:rPr lang="en-US" dirty="0"/>
              <a:t>    </a:t>
            </a:r>
            <a:r>
              <a:rPr lang="en-US" sz="1800" b="1" dirty="0"/>
              <a:t>The students are educated to create awareness amongst public and sanitary workers so as to stop the burning of waste that causes respiratory diseases. The activities undertaken by Eco Club members of Sang School are in rallies and awareness spreading campaigns, cleanliness and beautification of school, special assemblies to celebrate Earth Day and Environment Day, </a:t>
            </a:r>
            <a:r>
              <a:rPr lang="en-US" sz="1800" b="1" dirty="0" err="1"/>
              <a:t>programmes</a:t>
            </a:r>
            <a:r>
              <a:rPr lang="en-US" sz="1800" b="1" dirty="0"/>
              <a:t> like Quiz and Poster making Painting Competitions on Environment, Display boards in classrooms, educational trips, rain water harvesting and herbal garden. </a:t>
            </a:r>
          </a:p>
        </p:txBody>
      </p:sp>
      <p:pic>
        <p:nvPicPr>
          <p:cNvPr id="8" name="Picture 7" descr="IMG-20240327-WA0014.jpg"/>
          <p:cNvPicPr>
            <a:picLocks noChangeAspect="1"/>
          </p:cNvPicPr>
          <p:nvPr/>
        </p:nvPicPr>
        <p:blipFill>
          <a:blip r:embed="rId2" cstate="print"/>
          <a:srcRect l="18836" t="7306" r="3082"/>
          <a:stretch>
            <a:fillRect/>
          </a:stretch>
        </p:blipFill>
        <p:spPr>
          <a:xfrm>
            <a:off x="5867400" y="2362200"/>
            <a:ext cx="2971800" cy="4171950"/>
          </a:xfrm>
          <a:prstGeom prst="rect">
            <a:avLst/>
          </a:prstGeom>
        </p:spPr>
      </p:pic>
    </p:spTree>
  </p:cSld>
  <p:clrMapOvr>
    <a:masterClrMapping/>
  </p:clrMapOvr>
  <p:transition spd="slow">
    <p:zoom dir="in"/>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20240327-WA0035.jpg"/>
          <p:cNvPicPr>
            <a:picLocks noChangeAspect="1"/>
          </p:cNvPicPr>
          <p:nvPr/>
        </p:nvPicPr>
        <p:blipFill>
          <a:blip r:embed="rId2" cstate="print"/>
          <a:srcRect t="14444" r="19167"/>
          <a:stretch>
            <a:fillRect/>
          </a:stretch>
        </p:blipFill>
        <p:spPr>
          <a:xfrm>
            <a:off x="4800600" y="2057400"/>
            <a:ext cx="4343400" cy="2514600"/>
          </a:xfrm>
          <a:prstGeom prst="rect">
            <a:avLst/>
          </a:prstGeom>
        </p:spPr>
      </p:pic>
      <p:sp>
        <p:nvSpPr>
          <p:cNvPr id="2" name="Title 1"/>
          <p:cNvSpPr>
            <a:spLocks noGrp="1"/>
          </p:cNvSpPr>
          <p:nvPr>
            <p:ph type="title"/>
          </p:nvPr>
        </p:nvSpPr>
        <p:spPr>
          <a:xfrm>
            <a:off x="228600" y="503238"/>
            <a:ext cx="8229600" cy="792162"/>
          </a:xfrm>
        </p:spPr>
        <p:txBody>
          <a:bodyPr>
            <a:normAutofit fontScale="90000"/>
          </a:bodyPr>
          <a:lstStyle/>
          <a:p>
            <a:r>
              <a:rPr lang="en-US" sz="3600" b="1" dirty="0">
                <a:solidFill>
                  <a:srgbClr val="0070C0"/>
                </a:solidFill>
              </a:rPr>
              <a:t>Organic farming</a:t>
            </a:r>
            <a:br>
              <a:rPr lang="en-US" sz="2400" b="1" dirty="0">
                <a:solidFill>
                  <a:srgbClr val="0070C0"/>
                </a:solidFill>
              </a:rPr>
            </a:br>
            <a:r>
              <a:rPr lang="en-US" sz="2400" b="1" dirty="0">
                <a:solidFill>
                  <a:srgbClr val="0070C0"/>
                </a:solidFill>
              </a:rPr>
              <a:t>                                       </a:t>
            </a:r>
            <a:r>
              <a:rPr lang="en-US" sz="2400" b="1" dirty="0"/>
              <a:t>          </a:t>
            </a:r>
            <a:r>
              <a:rPr lang="en-US" sz="1800" b="1" dirty="0"/>
              <a:t>by </a:t>
            </a:r>
            <a:r>
              <a:rPr lang="en-US" sz="1800" b="1" dirty="0" err="1"/>
              <a:t>Chumpi</a:t>
            </a:r>
            <a:r>
              <a:rPr lang="en-US" sz="1800" b="1" dirty="0"/>
              <a:t> </a:t>
            </a:r>
            <a:r>
              <a:rPr lang="en-US" sz="1800" b="1" dirty="0" err="1"/>
              <a:t>Tshering</a:t>
            </a:r>
            <a:r>
              <a:rPr lang="en-US" sz="1800" b="1" dirty="0"/>
              <a:t> </a:t>
            </a:r>
            <a:r>
              <a:rPr lang="en-US" sz="1800" b="1" dirty="0" err="1"/>
              <a:t>Bhutia</a:t>
            </a:r>
            <a:br>
              <a:rPr lang="en-US" sz="1800" b="1" dirty="0"/>
            </a:br>
            <a:r>
              <a:rPr lang="en-US" sz="1800" b="1" dirty="0"/>
              <a:t>                                                                    PGT ( VOC )</a:t>
            </a:r>
          </a:p>
        </p:txBody>
      </p:sp>
      <p:sp>
        <p:nvSpPr>
          <p:cNvPr id="3" name="Content Placeholder 2"/>
          <p:cNvSpPr>
            <a:spLocks noGrp="1"/>
          </p:cNvSpPr>
          <p:nvPr>
            <p:ph sz="quarter" idx="1"/>
          </p:nvPr>
        </p:nvSpPr>
        <p:spPr>
          <a:xfrm>
            <a:off x="-152400" y="1676400"/>
            <a:ext cx="4800600" cy="5410200"/>
          </a:xfrm>
        </p:spPr>
        <p:txBody>
          <a:bodyPr>
            <a:normAutofit fontScale="92500" lnSpcReduction="20000"/>
          </a:bodyPr>
          <a:lstStyle/>
          <a:p>
            <a:pPr>
              <a:buNone/>
            </a:pPr>
            <a:r>
              <a:rPr lang="en-US" sz="1800" dirty="0"/>
              <a:t>       </a:t>
            </a:r>
            <a:r>
              <a:rPr lang="en-US" sz="1800" b="1" dirty="0"/>
              <a:t>The state ‘s school education department has introduces organic faring in school. The objective of this farming in school is to create awareness to students on the importance of organic farming, Healthy food habits, Harmful effect of chemical based to health and regain importance of saving environment. Teachers are assigned to guide and access the performance periodically in implementing the program as life skill activity without the use of pesticides . Organic vegetables grown in school are used in the Mid Day Meal or Distributed among students and Teacher consumption. The students and teacher mentors have grown winter vegetables </a:t>
            </a:r>
            <a:r>
              <a:rPr lang="en-US" sz="1800" b="1" dirty="0" err="1"/>
              <a:t>Raddish</a:t>
            </a:r>
            <a:r>
              <a:rPr lang="en-US" sz="1800" b="1" dirty="0"/>
              <a:t>, Coriander, Garlic, </a:t>
            </a:r>
            <a:r>
              <a:rPr lang="en-US" sz="1800" b="1" dirty="0" err="1"/>
              <a:t>Brinjal</a:t>
            </a:r>
            <a:r>
              <a:rPr lang="en-US" sz="1800" b="1" dirty="0"/>
              <a:t>, </a:t>
            </a:r>
            <a:r>
              <a:rPr lang="en-US" sz="1800" b="1" dirty="0" err="1"/>
              <a:t>Chillies</a:t>
            </a:r>
            <a:r>
              <a:rPr lang="en-US" sz="1800" b="1" dirty="0"/>
              <a:t>, Carrot Potatoes cauliflower , Broccoli. Summer vegetables such as Lady Finger, Bitter Guard, Bottle Guard. etc</a:t>
            </a:r>
          </a:p>
        </p:txBody>
      </p:sp>
      <p:pic>
        <p:nvPicPr>
          <p:cNvPr id="6" name="Picture 5" descr="IMG-20240327-WA0074.jpg"/>
          <p:cNvPicPr>
            <a:picLocks noChangeAspect="1"/>
          </p:cNvPicPr>
          <p:nvPr/>
        </p:nvPicPr>
        <p:blipFill>
          <a:blip r:embed="rId3" cstate="print"/>
          <a:srcRect t="13008" r="21951"/>
          <a:stretch>
            <a:fillRect/>
          </a:stretch>
        </p:blipFill>
        <p:spPr>
          <a:xfrm>
            <a:off x="4876800" y="4572000"/>
            <a:ext cx="4267200" cy="2286000"/>
          </a:xfrm>
          <a:prstGeom prst="rect">
            <a:avLst/>
          </a:prstGeom>
        </p:spPr>
      </p:pic>
    </p:spTree>
  </p:cSld>
  <p:clrMapOvr>
    <a:masterClrMapping/>
  </p:clrMapOvr>
  <p:transition spd="slow">
    <p:strips dir="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51BA8-8E4D-74AD-A280-C0F26F1DD17B}"/>
              </a:ext>
            </a:extLst>
          </p:cNvPr>
          <p:cNvSpPr>
            <a:spLocks noGrp="1"/>
          </p:cNvSpPr>
          <p:nvPr>
            <p:ph type="title"/>
          </p:nvPr>
        </p:nvSpPr>
        <p:spPr/>
        <p:txBody>
          <a:bodyPr/>
          <a:lstStyle/>
          <a:p>
            <a:r>
              <a:rPr lang="en-US" b="1" dirty="0">
                <a:latin typeface="Arial Black" panose="020B0A04020102020204" pitchFamily="34" charset="0"/>
              </a:rPr>
              <a:t>HERBAL GARDEN</a:t>
            </a:r>
          </a:p>
        </p:txBody>
      </p:sp>
      <p:pic>
        <p:nvPicPr>
          <p:cNvPr id="5" name="Content Placeholder 4">
            <a:extLst>
              <a:ext uri="{FF2B5EF4-FFF2-40B4-BE49-F238E27FC236}">
                <a16:creationId xmlns:a16="http://schemas.microsoft.com/office/drawing/2014/main" id="{4A9F4FDD-3D91-E7C2-F26D-60B9A35F10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446" y="1600200"/>
            <a:ext cx="8091107" cy="4525963"/>
          </a:xfrm>
        </p:spPr>
      </p:pic>
    </p:spTree>
    <p:extLst>
      <p:ext uri="{BB962C8B-B14F-4D97-AF65-F5344CB8AC3E}">
        <p14:creationId xmlns:p14="http://schemas.microsoft.com/office/powerpoint/2010/main" val="1423002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A7BD73-CD07-CF2E-7772-FDBD05A4B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09600"/>
            <a:ext cx="3962400" cy="5410200"/>
          </a:xfrm>
          <a:prstGeom prst="rect">
            <a:avLst/>
          </a:prstGeom>
        </p:spPr>
      </p:pic>
      <p:pic>
        <p:nvPicPr>
          <p:cNvPr id="5" name="Picture 4">
            <a:extLst>
              <a:ext uri="{FF2B5EF4-FFF2-40B4-BE49-F238E27FC236}">
                <a16:creationId xmlns:a16="http://schemas.microsoft.com/office/drawing/2014/main" id="{3BCDA178-9C30-92FC-D963-CD36D9622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483" y="609600"/>
            <a:ext cx="3962400" cy="5410200"/>
          </a:xfrm>
          <a:prstGeom prst="rect">
            <a:avLst/>
          </a:prstGeom>
        </p:spPr>
      </p:pic>
    </p:spTree>
    <p:extLst>
      <p:ext uri="{BB962C8B-B14F-4D97-AF65-F5344CB8AC3E}">
        <p14:creationId xmlns:p14="http://schemas.microsoft.com/office/powerpoint/2010/main" val="362784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147935"/>
            <a:ext cx="6180987"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Black" pitchFamily="34" charset="0"/>
                <a:ea typeface="Calibri" pitchFamily="34" charset="0"/>
                <a:cs typeface="Times New Roman" pitchFamily="18" charset="0"/>
              </a:rPr>
              <a:t>                </a:t>
            </a:r>
            <a:r>
              <a:rPr kumimoji="0" lang="en-US" sz="2400" b="1" i="0" u="none" strike="noStrike" cap="none" normalizeH="0" baseline="0" dirty="0">
                <a:ln>
                  <a:noFill/>
                </a:ln>
                <a:solidFill>
                  <a:srgbClr val="00B050"/>
                </a:solidFill>
                <a:effectLst/>
                <a:latin typeface="Algerian" pitchFamily="82" charset="0"/>
                <a:ea typeface="Calibri" pitchFamily="34" charset="0"/>
                <a:cs typeface="Times New Roman" pitchFamily="18" charset="0"/>
              </a:rPr>
              <a:t>MESSAGE FROM PRINCIPAL DESK</a:t>
            </a:r>
            <a:r>
              <a:rPr kumimoji="0" lang="en-US" sz="2400" b="0" i="0" u="none" strike="noStrike" cap="none" normalizeH="0" baseline="0" dirty="0">
                <a:ln>
                  <a:noFill/>
                </a:ln>
                <a:solidFill>
                  <a:srgbClr val="00B050"/>
                </a:solidFill>
                <a:effectLst/>
                <a:latin typeface="Algerian" pitchFamily="82" charset="0"/>
                <a:ea typeface="Calibri" pitchFamily="34" charset="0"/>
                <a:cs typeface="Times New Roman" pitchFamily="18" charset="0"/>
              </a:rPr>
              <a:t>              </a:t>
            </a:r>
            <a:endParaRPr kumimoji="0" lang="en-US" sz="2400" b="0" i="0" u="none" strike="noStrike" cap="none" normalizeH="0" baseline="0" dirty="0">
              <a:ln>
                <a:noFill/>
              </a:ln>
              <a:solidFill>
                <a:schemeClr val="tx1"/>
              </a:solidFill>
              <a:effectLst/>
              <a:latin typeface="Algerian" pitchFamily="82" charset="0"/>
              <a:cs typeface="Arial" pitchFamily="34" charset="0"/>
            </a:endParaRPr>
          </a:p>
        </p:txBody>
      </p:sp>
      <p:pic>
        <p:nvPicPr>
          <p:cNvPr id="1025" name="Picture 2"/>
          <p:cNvPicPr>
            <a:picLocks noChangeAspect="1" noChangeArrowheads="1"/>
          </p:cNvPicPr>
          <p:nvPr/>
        </p:nvPicPr>
        <p:blipFill>
          <a:blip r:embed="rId2" cstate="print"/>
          <a:srcRect/>
          <a:stretch>
            <a:fillRect/>
          </a:stretch>
        </p:blipFill>
        <p:spPr bwMode="auto">
          <a:xfrm>
            <a:off x="7315200" y="228600"/>
            <a:ext cx="1371600" cy="1295400"/>
          </a:xfrm>
          <a:prstGeom prst="rect">
            <a:avLst/>
          </a:prstGeom>
          <a:noFill/>
        </p:spPr>
      </p:pic>
      <p:sp>
        <p:nvSpPr>
          <p:cNvPr id="1027" name="Rectangle 3"/>
          <p:cNvSpPr>
            <a:spLocks noChangeArrowheads="1"/>
          </p:cNvSpPr>
          <p:nvPr/>
        </p:nvSpPr>
        <p:spPr bwMode="auto">
          <a:xfrm>
            <a:off x="228600" y="703957"/>
            <a:ext cx="67056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ea typeface="Calibri" pitchFamily="34" charset="0"/>
                <a:cs typeface="Times New Roman" pitchFamily="18" charset="0"/>
              </a:rPr>
              <a:t>I am really excited to pen down from this desk on the publication of our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ea typeface="Calibri" pitchFamily="34" charset="0"/>
                <a:cs typeface="Times New Roman" pitchFamily="18" charset="0"/>
              </a:rPr>
              <a:t> Annual  School E- Magazine “INCENSE” 2023. </a:t>
            </a:r>
            <a:endParaRPr kumimoji="0" lang="en-US" sz="1600" b="1"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ea typeface="Calibri" pitchFamily="34" charset="0"/>
                <a:cs typeface="Times New Roman" pitchFamily="18" charset="0"/>
              </a:rPr>
              <a:t>Since as a Principal, its my first opportunity to note down some messages to our school. Its really a matter of pride and </a:t>
            </a:r>
            <a:r>
              <a:rPr kumimoji="0" lang="en-US" sz="1600" b="1" i="0" u="none" strike="noStrike" cap="none" normalizeH="0" baseline="0" dirty="0" err="1">
                <a:ln>
                  <a:noFill/>
                </a:ln>
                <a:solidFill>
                  <a:schemeClr val="tx1"/>
                </a:solidFill>
                <a:effectLst/>
                <a:ea typeface="Calibri" pitchFamily="34" charset="0"/>
                <a:cs typeface="Times New Roman" pitchFamily="18" charset="0"/>
              </a:rPr>
              <a:t>honour</a:t>
            </a:r>
            <a:r>
              <a:rPr kumimoji="0" lang="en-US" sz="1600" b="1" i="0" u="none" strike="noStrike" cap="none" normalizeH="0" baseline="0" dirty="0">
                <a:ln>
                  <a:noFill/>
                </a:ln>
                <a:solidFill>
                  <a:schemeClr val="tx1"/>
                </a:solidFill>
                <a:effectLst/>
                <a:ea typeface="Calibri" pitchFamily="34" charset="0"/>
                <a:cs typeface="Times New Roman" pitchFamily="18" charset="0"/>
              </a:rPr>
              <a:t> to lead the family of Sang </a:t>
            </a:r>
            <a:r>
              <a:rPr kumimoji="0" lang="en-US" sz="1600" b="1" i="0" u="none" strike="noStrike" cap="none" normalizeH="0" baseline="0" dirty="0" err="1">
                <a:ln>
                  <a:noFill/>
                </a:ln>
                <a:solidFill>
                  <a:schemeClr val="tx1"/>
                </a:solidFill>
                <a:effectLst/>
                <a:ea typeface="Calibri" pitchFamily="34" charset="0"/>
                <a:cs typeface="Times New Roman" pitchFamily="18" charset="0"/>
              </a:rPr>
              <a:t>Sr</a:t>
            </a:r>
            <a:r>
              <a:rPr kumimoji="0" lang="en-US" sz="1600" b="1" i="0" u="none" strike="noStrike" cap="none" normalizeH="0" baseline="0" dirty="0">
                <a:ln>
                  <a:noFill/>
                </a:ln>
                <a:solidFill>
                  <a:schemeClr val="tx1"/>
                </a:solidFill>
                <a:effectLst/>
                <a:ea typeface="Calibri" pitchFamily="34" charset="0"/>
                <a:cs typeface="Times New Roman" pitchFamily="18" charset="0"/>
              </a:rPr>
              <a:t> Sec School.</a:t>
            </a:r>
            <a:endParaRPr kumimoji="0" lang="en-US" sz="1600" b="1"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ea typeface="Calibri" pitchFamily="34" charset="0"/>
                <a:cs typeface="Times New Roman" pitchFamily="18" charset="0"/>
              </a:rPr>
              <a:t>As coming to the new era of Globalization, stepping towards New Education Policy- 2020. The school has launched its first INCENSE E-magazine and its really the best way to make use of Technology.</a:t>
            </a:r>
            <a:endParaRPr kumimoji="0" lang="en-US" sz="1600" b="1"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ea typeface="Calibri" pitchFamily="34" charset="0"/>
                <a:cs typeface="Times New Roman" pitchFamily="18" charset="0"/>
              </a:rPr>
              <a:t>Sang </a:t>
            </a:r>
            <a:r>
              <a:rPr kumimoji="0" lang="en-US" sz="1600" b="1" i="0" u="none" strike="noStrike" cap="none" normalizeH="0" baseline="0" dirty="0" err="1">
                <a:ln>
                  <a:noFill/>
                </a:ln>
                <a:solidFill>
                  <a:schemeClr val="tx1"/>
                </a:solidFill>
                <a:effectLst/>
                <a:ea typeface="Calibri" pitchFamily="34" charset="0"/>
                <a:cs typeface="Times New Roman" pitchFamily="18" charset="0"/>
              </a:rPr>
              <a:t>Sr</a:t>
            </a:r>
            <a:r>
              <a:rPr kumimoji="0" lang="en-US" sz="1600" b="1" i="0" u="none" strike="noStrike" cap="none" normalizeH="0" baseline="0" dirty="0">
                <a:ln>
                  <a:noFill/>
                </a:ln>
                <a:solidFill>
                  <a:schemeClr val="tx1"/>
                </a:solidFill>
                <a:effectLst/>
                <a:ea typeface="Calibri" pitchFamily="34" charset="0"/>
                <a:cs typeface="Times New Roman" pitchFamily="18" charset="0"/>
              </a:rPr>
              <a:t> Sec School really focus towards fostering young minds, developing creativity and creating a healthy learning Environment, for which I am very proud and happy with all our team who are dedicated towards their duties and responsibilities and are also very supportive among each other.</a:t>
            </a:r>
            <a:endParaRPr kumimoji="0" lang="en-US" sz="1600" b="1"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ea typeface="Calibri" pitchFamily="34" charset="0"/>
                <a:cs typeface="Times New Roman" pitchFamily="18" charset="0"/>
              </a:rPr>
              <a:t>The school e magazine is a multifaceted platform which gives an equal opportunity to all the stake holders of Education to express their writing skills, developing creativity and accumulating all the Activities, Achievements which the school have achieved during this session.</a:t>
            </a:r>
            <a:endParaRPr kumimoji="0" lang="en-US" sz="1600" b="1"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ea typeface="Calibri" pitchFamily="34" charset="0"/>
                <a:cs typeface="Times New Roman" pitchFamily="18" charset="0"/>
              </a:rPr>
              <a:t>I am really happy with all the team for entire environment in present scenario and I hope it will continue in the same manner and spirit. </a:t>
            </a:r>
            <a:endParaRPr kumimoji="0" lang="en-US" sz="1600" b="1"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ea typeface="Calibri" pitchFamily="34" charset="0"/>
                <a:cs typeface="Times New Roman" pitchFamily="18" charset="0"/>
              </a:rPr>
              <a:t>I express my hearty congratulations to our School Magazine Team for exploring and sharing your ideas and coming forward for this E-magazine.</a:t>
            </a:r>
            <a:endParaRPr kumimoji="0" lang="en-US" sz="1600" b="1"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ea typeface="Calibri" pitchFamily="34" charset="0"/>
                <a:cs typeface="Times New Roman" pitchFamily="18" charset="0"/>
              </a:rPr>
              <a:t> My best wishes to all the family of Sang </a:t>
            </a:r>
            <a:r>
              <a:rPr kumimoji="0" lang="en-US" sz="1600" b="1" i="0" u="none" strike="noStrike" cap="none" normalizeH="0" baseline="0" dirty="0" err="1">
                <a:ln>
                  <a:noFill/>
                </a:ln>
                <a:solidFill>
                  <a:schemeClr val="tx1"/>
                </a:solidFill>
                <a:effectLst/>
                <a:ea typeface="Calibri" pitchFamily="34" charset="0"/>
                <a:cs typeface="Times New Roman" pitchFamily="18" charset="0"/>
              </a:rPr>
              <a:t>Sr</a:t>
            </a:r>
            <a:r>
              <a:rPr kumimoji="0" lang="en-US" sz="1600" b="1" i="0" u="none" strike="noStrike" cap="none" normalizeH="0" baseline="0" dirty="0">
                <a:ln>
                  <a:noFill/>
                </a:ln>
                <a:solidFill>
                  <a:schemeClr val="tx1"/>
                </a:solidFill>
                <a:effectLst/>
                <a:ea typeface="Calibri" pitchFamily="34" charset="0"/>
                <a:cs typeface="Times New Roman" pitchFamily="18" charset="0"/>
              </a:rPr>
              <a:t> Sec School and I hope the coming session will be more beneficial and fruitful to all the Staff and students.</a:t>
            </a:r>
          </a:p>
          <a:p>
            <a:pPr marL="0" marR="0" lvl="0" indent="0" algn="just" defTabSz="914400" rtl="0" eaLnBrk="0" fontAlgn="base" latinLnBrk="0" hangingPunct="0">
              <a:lnSpc>
                <a:spcPct val="100000"/>
              </a:lnSpc>
              <a:spcBef>
                <a:spcPct val="0"/>
              </a:spcBef>
              <a:spcAft>
                <a:spcPct val="0"/>
              </a:spcAft>
              <a:buClrTx/>
              <a:buSzTx/>
              <a:buFontTx/>
              <a:buNone/>
              <a:tabLst/>
            </a:pPr>
            <a:endParaRPr lang="en-US" sz="1600" b="1" dirty="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cs typeface="Times New Roman" pitchFamily="18" charset="0"/>
              </a:rPr>
              <a:t>                  With Regards</a:t>
            </a:r>
            <a:endParaRPr kumimoji="0" lang="en-US" sz="1600" b="1" i="0" u="none" strike="noStrike" cap="none" normalizeH="0" baseline="0" dirty="0">
              <a:ln>
                <a:noFill/>
              </a:ln>
              <a:solidFill>
                <a:schemeClr val="tx1"/>
              </a:solidFill>
              <a:effectLst/>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p15:prstTrans prst="curtains"/>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3200" dirty="0">
                <a:latin typeface="Algerian" pitchFamily="82" charset="0"/>
              </a:rPr>
              <a:t>        </a:t>
            </a:r>
            <a:r>
              <a:rPr lang="en-US" sz="4000" dirty="0">
                <a:latin typeface="Algerian" pitchFamily="82" charset="0"/>
              </a:rPr>
              <a:t>My Dad</a:t>
            </a:r>
          </a:p>
        </p:txBody>
      </p:sp>
      <p:sp>
        <p:nvSpPr>
          <p:cNvPr id="3" name="Content Placeholder 2"/>
          <p:cNvSpPr>
            <a:spLocks noGrp="1"/>
          </p:cNvSpPr>
          <p:nvPr>
            <p:ph sz="quarter" idx="1"/>
          </p:nvPr>
        </p:nvSpPr>
        <p:spPr>
          <a:xfrm>
            <a:off x="-1143000" y="990600"/>
            <a:ext cx="7848600" cy="5791200"/>
          </a:xfrm>
        </p:spPr>
        <p:txBody>
          <a:bodyPr>
            <a:normAutofit fontScale="92500" lnSpcReduction="20000"/>
          </a:bodyPr>
          <a:lstStyle/>
          <a:p>
            <a:pPr>
              <a:buNone/>
            </a:pPr>
            <a:r>
              <a:rPr lang="en-US" sz="1400" b="1" dirty="0">
                <a:latin typeface="Castellar" pitchFamily="18" charset="0"/>
              </a:rPr>
              <a:t>                                                                                               </a:t>
            </a:r>
            <a:r>
              <a:rPr lang="en-US" sz="1400" b="1" dirty="0" err="1">
                <a:latin typeface="Castellar" pitchFamily="18" charset="0"/>
              </a:rPr>
              <a:t>Sneha</a:t>
            </a:r>
            <a:r>
              <a:rPr lang="en-US" sz="1400" b="1" dirty="0">
                <a:latin typeface="Castellar" pitchFamily="18" charset="0"/>
              </a:rPr>
              <a:t> </a:t>
            </a:r>
            <a:r>
              <a:rPr lang="en-US" sz="1400" b="1" dirty="0" err="1">
                <a:latin typeface="Castellar" pitchFamily="18" charset="0"/>
              </a:rPr>
              <a:t>lohagun</a:t>
            </a:r>
            <a:endParaRPr lang="en-US" sz="1400" b="1" dirty="0">
              <a:latin typeface="Castellar" pitchFamily="18" charset="0"/>
            </a:endParaRPr>
          </a:p>
          <a:p>
            <a:pPr>
              <a:buNone/>
            </a:pPr>
            <a:r>
              <a:rPr lang="en-US" sz="1400" b="1" dirty="0">
                <a:latin typeface="Castellar" pitchFamily="18" charset="0"/>
              </a:rPr>
              <a:t>                                                                                               Class XII ( SC )</a:t>
            </a:r>
          </a:p>
          <a:p>
            <a:pPr>
              <a:buNone/>
            </a:pPr>
            <a:r>
              <a:rPr lang="en-US" sz="1400" b="1" dirty="0">
                <a:latin typeface="Castellar" pitchFamily="18" charset="0"/>
              </a:rPr>
              <a:t>                   </a:t>
            </a:r>
          </a:p>
          <a:p>
            <a:pPr>
              <a:buNone/>
            </a:pPr>
            <a:endParaRPr lang="en-US" sz="1400" b="1" dirty="0">
              <a:latin typeface="Castellar" pitchFamily="18" charset="0"/>
            </a:endParaRPr>
          </a:p>
          <a:p>
            <a:pPr>
              <a:buNone/>
            </a:pPr>
            <a:r>
              <a:rPr lang="en-US" sz="1900" b="1" dirty="0">
                <a:latin typeface="Bookman Old Style" pitchFamily="18" charset="0"/>
              </a:rPr>
              <a:t>                   You are a beautiful masterpiece</a:t>
            </a:r>
          </a:p>
          <a:p>
            <a:pPr>
              <a:buNone/>
            </a:pPr>
            <a:r>
              <a:rPr lang="en-US" sz="1900" b="1" dirty="0">
                <a:latin typeface="Bookman Old Style" pitchFamily="18" charset="0"/>
              </a:rPr>
              <a:t>                   That God created you with ease</a:t>
            </a:r>
          </a:p>
          <a:p>
            <a:pPr>
              <a:buNone/>
            </a:pPr>
            <a:r>
              <a:rPr lang="en-US" sz="1900" b="1" dirty="0">
                <a:latin typeface="Bookman Old Style" pitchFamily="18" charset="0"/>
              </a:rPr>
              <a:t>                   How deep my love for you is</a:t>
            </a:r>
          </a:p>
          <a:p>
            <a:pPr>
              <a:buNone/>
            </a:pPr>
            <a:r>
              <a:rPr lang="en-US" sz="1900" b="1" dirty="0">
                <a:latin typeface="Bookman Old Style" pitchFamily="18" charset="0"/>
              </a:rPr>
              <a:t>                   Thank God he who fulfilled my wish!</a:t>
            </a:r>
          </a:p>
          <a:p>
            <a:pPr>
              <a:buNone/>
            </a:pPr>
            <a:r>
              <a:rPr lang="en-US" sz="1900" b="1" dirty="0">
                <a:latin typeface="Bookman Old Style" pitchFamily="18" charset="0"/>
              </a:rPr>
              <a:t> </a:t>
            </a:r>
          </a:p>
          <a:p>
            <a:pPr>
              <a:buNone/>
            </a:pPr>
            <a:r>
              <a:rPr lang="en-US" sz="1900" b="1" dirty="0">
                <a:latin typeface="Bookman Old Style" pitchFamily="18" charset="0"/>
              </a:rPr>
              <a:t>                   That sweet perfect smile</a:t>
            </a:r>
          </a:p>
          <a:p>
            <a:pPr>
              <a:buNone/>
            </a:pPr>
            <a:r>
              <a:rPr lang="en-US" sz="1900" b="1" dirty="0">
                <a:latin typeface="Bookman Old Style" pitchFamily="18" charset="0"/>
              </a:rPr>
              <a:t>                   Makes my heart run a mile</a:t>
            </a:r>
          </a:p>
          <a:p>
            <a:pPr>
              <a:buNone/>
            </a:pPr>
            <a:r>
              <a:rPr lang="en-US" sz="1900" b="1" dirty="0">
                <a:latin typeface="Bookman Old Style" pitchFamily="18" charset="0"/>
              </a:rPr>
              <a:t>                   He who is greater than God</a:t>
            </a:r>
          </a:p>
          <a:p>
            <a:pPr>
              <a:buNone/>
            </a:pPr>
            <a:r>
              <a:rPr lang="en-US" sz="1900" b="1" dirty="0">
                <a:latin typeface="Bookman Old Style" pitchFamily="18" charset="0"/>
              </a:rPr>
              <a:t>                   I call him my ‘DAD’</a:t>
            </a:r>
          </a:p>
          <a:p>
            <a:pPr>
              <a:buNone/>
            </a:pPr>
            <a:r>
              <a:rPr lang="en-US" sz="1900" b="1" dirty="0">
                <a:latin typeface="Bookman Old Style" pitchFamily="18" charset="0"/>
              </a:rPr>
              <a:t> </a:t>
            </a:r>
          </a:p>
          <a:p>
            <a:pPr>
              <a:buNone/>
            </a:pPr>
            <a:r>
              <a:rPr lang="en-US" sz="1900" b="1" dirty="0">
                <a:latin typeface="Bookman Old Style" pitchFamily="18" charset="0"/>
              </a:rPr>
              <a:t>                   Your voice makes me strong</a:t>
            </a:r>
          </a:p>
          <a:p>
            <a:pPr>
              <a:buNone/>
            </a:pPr>
            <a:r>
              <a:rPr lang="en-US" sz="1900" b="1" dirty="0">
                <a:latin typeface="Bookman Old Style" pitchFamily="18" charset="0"/>
              </a:rPr>
              <a:t>                   You taught me what’s right or wrong.</a:t>
            </a:r>
          </a:p>
          <a:p>
            <a:pPr>
              <a:buNone/>
            </a:pPr>
            <a:r>
              <a:rPr lang="en-US" sz="1900" b="1" dirty="0">
                <a:latin typeface="Bookman Old Style" pitchFamily="18" charset="0"/>
              </a:rPr>
              <a:t>                    I feel safe when you are with me</a:t>
            </a:r>
          </a:p>
          <a:p>
            <a:pPr>
              <a:buNone/>
            </a:pPr>
            <a:r>
              <a:rPr lang="en-US" sz="1900" b="1" dirty="0">
                <a:latin typeface="Bookman Old Style" pitchFamily="18" charset="0"/>
              </a:rPr>
              <a:t>                    Your smile says it all.</a:t>
            </a:r>
          </a:p>
          <a:p>
            <a:pPr>
              <a:buNone/>
            </a:pPr>
            <a:r>
              <a:rPr lang="en-US" sz="1900" b="1" dirty="0">
                <a:latin typeface="Bookman Old Style" pitchFamily="18" charset="0"/>
              </a:rPr>
              <a:t>                    Dad! I love you more than all.</a:t>
            </a:r>
          </a:p>
          <a:p>
            <a:pPr>
              <a:buNone/>
            </a:pPr>
            <a:r>
              <a:rPr lang="en-US" sz="1900" b="1" dirty="0">
                <a:latin typeface="Bookman Old Style" pitchFamily="18" charset="0"/>
              </a:rPr>
              <a:t> </a:t>
            </a:r>
          </a:p>
        </p:txBody>
      </p:sp>
      <p:pic>
        <p:nvPicPr>
          <p:cNvPr id="4" name="Picture 3" descr="father-and-his-daughter-walking-holding-hands-vector-29954260.jpg"/>
          <p:cNvPicPr>
            <a:picLocks noChangeAspect="1"/>
          </p:cNvPicPr>
          <p:nvPr/>
        </p:nvPicPr>
        <p:blipFill>
          <a:blip r:embed="rId2" cstate="print"/>
          <a:srcRect l="15200" t="5556" r="17600" b="14444"/>
          <a:stretch>
            <a:fillRect/>
          </a:stretch>
        </p:blipFill>
        <p:spPr>
          <a:xfrm>
            <a:off x="5562600" y="2906486"/>
            <a:ext cx="2599267" cy="3341914"/>
          </a:xfrm>
          <a:prstGeom prst="rect">
            <a:avLst/>
          </a:prstGeom>
        </p:spPr>
      </p:pic>
    </p:spTree>
  </p:cSld>
  <p:clrMapOvr>
    <a:masterClrMapping/>
  </p:clrMapOvr>
  <p:transition spd="slow">
    <p:wheel spokes="3"/>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382000" cy="1143000"/>
          </a:xfrm>
        </p:spPr>
        <p:txBody>
          <a:bodyPr>
            <a:normAutofit fontScale="90000"/>
          </a:bodyPr>
          <a:lstStyle/>
          <a:p>
            <a:r>
              <a:rPr lang="en-US" sz="3600" dirty="0">
                <a:latin typeface="Algerian" pitchFamily="82" charset="0"/>
              </a:rPr>
              <a:t>My Mother</a:t>
            </a:r>
            <a:br>
              <a:rPr lang="en-US" sz="3600" dirty="0">
                <a:latin typeface="Algerian" pitchFamily="82" charset="0"/>
              </a:rPr>
            </a:br>
            <a:r>
              <a:rPr lang="en-US" sz="3600" dirty="0">
                <a:solidFill>
                  <a:schemeClr val="tx1"/>
                </a:solidFill>
                <a:latin typeface="Algerian" pitchFamily="82" charset="0"/>
              </a:rPr>
              <a:t>                                                                      </a:t>
            </a:r>
            <a:br>
              <a:rPr lang="en-US" sz="1800" dirty="0">
                <a:solidFill>
                  <a:schemeClr val="tx1"/>
                </a:solidFill>
                <a:latin typeface="Bahnschrift" pitchFamily="34" charset="0"/>
              </a:rPr>
            </a:br>
            <a:r>
              <a:rPr lang="en-US" sz="1800" dirty="0">
                <a:solidFill>
                  <a:schemeClr val="tx1"/>
                </a:solidFill>
                <a:latin typeface="Bahnschrift" pitchFamily="34" charset="0"/>
              </a:rPr>
              <a:t>                                                                                                         </a:t>
            </a:r>
          </a:p>
        </p:txBody>
      </p:sp>
      <p:sp>
        <p:nvSpPr>
          <p:cNvPr id="3" name="Content Placeholder 2"/>
          <p:cNvSpPr>
            <a:spLocks noGrp="1"/>
          </p:cNvSpPr>
          <p:nvPr>
            <p:ph sz="quarter" idx="1"/>
          </p:nvPr>
        </p:nvSpPr>
        <p:spPr>
          <a:xfrm>
            <a:off x="3276600" y="2133600"/>
            <a:ext cx="5181600" cy="4724400"/>
          </a:xfrm>
        </p:spPr>
        <p:txBody>
          <a:bodyPr>
            <a:noAutofit/>
          </a:bodyPr>
          <a:lstStyle/>
          <a:p>
            <a:pPr>
              <a:buNone/>
            </a:pPr>
            <a:r>
              <a:rPr lang="en-US" sz="2000" dirty="0"/>
              <a:t>      </a:t>
            </a:r>
            <a:r>
              <a:rPr lang="en-US" sz="1600" b="1" dirty="0">
                <a:latin typeface="Comic Sans MS" pitchFamily="66" charset="0"/>
              </a:rPr>
              <a:t>Mother is the most precious person that cannot be described in words. Mother is a real blessing of God. The only unconditional love in the world is a mother’s love. Not only had she given birth to me but she has sacrificed her whole life for the well being of her child. My mother’s name is </a:t>
            </a:r>
            <a:r>
              <a:rPr lang="en-US" sz="1600" b="1" dirty="0" err="1">
                <a:latin typeface="Comic Sans MS" pitchFamily="66" charset="0"/>
              </a:rPr>
              <a:t>Nima</a:t>
            </a:r>
            <a:r>
              <a:rPr lang="en-US" sz="1600" b="1" dirty="0">
                <a:latin typeface="Comic Sans MS" pitchFamily="66" charset="0"/>
              </a:rPr>
              <a:t> </a:t>
            </a:r>
            <a:r>
              <a:rPr lang="en-US" sz="1600" b="1" dirty="0" err="1">
                <a:latin typeface="Comic Sans MS" pitchFamily="66" charset="0"/>
              </a:rPr>
              <a:t>Lakhi</a:t>
            </a:r>
            <a:r>
              <a:rPr lang="en-US" sz="1600" b="1" dirty="0">
                <a:latin typeface="Comic Sans MS" pitchFamily="66" charset="0"/>
              </a:rPr>
              <a:t> </a:t>
            </a:r>
            <a:r>
              <a:rPr lang="en-US" sz="1600" b="1" dirty="0" err="1">
                <a:latin typeface="Comic Sans MS" pitchFamily="66" charset="0"/>
              </a:rPr>
              <a:t>Tamang</a:t>
            </a:r>
            <a:r>
              <a:rPr lang="en-US" sz="1600" b="1" dirty="0">
                <a:latin typeface="Comic Sans MS" pitchFamily="66" charset="0"/>
              </a:rPr>
              <a:t> and she is the most important person in my life. She works as an </a:t>
            </a:r>
            <a:r>
              <a:rPr lang="en-US" sz="1600" b="1" dirty="0" err="1">
                <a:latin typeface="Comic Sans MS" pitchFamily="66" charset="0"/>
              </a:rPr>
              <a:t>anganwadi</a:t>
            </a:r>
            <a:r>
              <a:rPr lang="en-US" sz="1600" b="1" dirty="0">
                <a:latin typeface="Comic Sans MS" pitchFamily="66" charset="0"/>
              </a:rPr>
              <a:t> helper. She is very kind and hardworking. She wakes up early in the morning and cooks food for all of us. She is very humble and whenever I am in problem she always helps me tackle it. Whenever I fall sick she takes care of me. I love my mother very much. For me she is a superwoman who helps me in every situation of my life. I am very grateful to have her in my life.</a:t>
            </a:r>
          </a:p>
          <a:p>
            <a:pPr>
              <a:buNone/>
            </a:pPr>
            <a:endParaRPr lang="en-US" sz="1800" b="1" dirty="0">
              <a:latin typeface="Century Gothic" pitchFamily="34" charset="0"/>
            </a:endParaRPr>
          </a:p>
        </p:txBody>
      </p:sp>
      <p:sp>
        <p:nvSpPr>
          <p:cNvPr id="5" name="Rectangle 4"/>
          <p:cNvSpPr/>
          <p:nvPr/>
        </p:nvSpPr>
        <p:spPr>
          <a:xfrm>
            <a:off x="5791200" y="685800"/>
            <a:ext cx="2438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Suchenla</a:t>
            </a:r>
            <a:r>
              <a:rPr lang="en-US" dirty="0">
                <a:solidFill>
                  <a:schemeClr val="tx1"/>
                </a:solidFill>
              </a:rPr>
              <a:t> </a:t>
            </a:r>
            <a:r>
              <a:rPr lang="en-US" dirty="0" err="1">
                <a:solidFill>
                  <a:schemeClr val="tx1"/>
                </a:solidFill>
              </a:rPr>
              <a:t>Tamang</a:t>
            </a:r>
            <a:endParaRPr lang="en-US" dirty="0">
              <a:solidFill>
                <a:schemeClr val="tx1"/>
              </a:solidFill>
            </a:endParaRPr>
          </a:p>
          <a:p>
            <a:pPr algn="ctr"/>
            <a:r>
              <a:rPr lang="en-US" dirty="0">
                <a:solidFill>
                  <a:schemeClr val="tx1"/>
                </a:solidFill>
              </a:rPr>
              <a:t>XII ( SC )</a:t>
            </a:r>
          </a:p>
        </p:txBody>
      </p:sp>
      <p:pic>
        <p:nvPicPr>
          <p:cNvPr id="7" name="Picture 6" descr="illustration-of-mother-and-daughter-hugging-2AHBFGX.jpg"/>
          <p:cNvPicPr>
            <a:picLocks noChangeAspect="1"/>
          </p:cNvPicPr>
          <p:nvPr/>
        </p:nvPicPr>
        <p:blipFill>
          <a:blip r:embed="rId2" cstate="print"/>
          <a:srcRect b="6835"/>
          <a:stretch>
            <a:fillRect/>
          </a:stretch>
        </p:blipFill>
        <p:spPr>
          <a:xfrm>
            <a:off x="1066800" y="2209800"/>
            <a:ext cx="1755648" cy="3947160"/>
          </a:xfrm>
          <a:prstGeom prst="rect">
            <a:avLst/>
          </a:prstGeom>
        </p:spPr>
      </p:pic>
    </p:spTree>
  </p:cSld>
  <p:clrMapOvr>
    <a:masterClrMapping/>
  </p:clrMapOvr>
  <p:transition spd="slow">
    <p:randomBa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latin typeface="Algerian" pitchFamily="82" charset="0"/>
              </a:rPr>
              <a:t>MY  BESTFRIEND</a:t>
            </a:r>
            <a:br>
              <a:rPr lang="en-US" sz="2400" dirty="0">
                <a:latin typeface="Algerian" pitchFamily="82" charset="0"/>
              </a:rPr>
            </a:br>
            <a:r>
              <a:rPr lang="en-US" sz="2200" dirty="0">
                <a:latin typeface="Algerian" pitchFamily="82" charset="0"/>
              </a:rPr>
              <a:t>                                                                                           </a:t>
            </a:r>
            <a:r>
              <a:rPr lang="en-US" sz="2200" b="1" dirty="0">
                <a:latin typeface="Century Gothic" pitchFamily="34" charset="0"/>
              </a:rPr>
              <a:t>Nikita </a:t>
            </a:r>
            <a:r>
              <a:rPr lang="en-US" sz="2200" b="1" dirty="0" err="1">
                <a:latin typeface="Century Gothic" pitchFamily="34" charset="0"/>
              </a:rPr>
              <a:t>Bhujel</a:t>
            </a:r>
            <a:br>
              <a:rPr lang="en-US" sz="2200" b="1" dirty="0">
                <a:latin typeface="Century Gothic" pitchFamily="34" charset="0"/>
              </a:rPr>
            </a:br>
            <a:r>
              <a:rPr lang="en-US" sz="2200" b="1" dirty="0">
                <a:latin typeface="Century Gothic" pitchFamily="34" charset="0"/>
              </a:rPr>
              <a:t>                                                                                  XII ( com </a:t>
            </a:r>
            <a:r>
              <a:rPr lang="en-US" sz="1800" b="1" dirty="0">
                <a:latin typeface="Century Gothic" pitchFamily="34" charset="0"/>
              </a:rPr>
              <a:t>)</a:t>
            </a:r>
          </a:p>
        </p:txBody>
      </p:sp>
      <p:sp>
        <p:nvSpPr>
          <p:cNvPr id="3" name="Content Placeholder 2"/>
          <p:cNvSpPr>
            <a:spLocks noGrp="1"/>
          </p:cNvSpPr>
          <p:nvPr>
            <p:ph sz="quarter" idx="1"/>
          </p:nvPr>
        </p:nvSpPr>
        <p:spPr>
          <a:xfrm>
            <a:off x="228600" y="1600200"/>
            <a:ext cx="4572000" cy="5105400"/>
          </a:xfrm>
        </p:spPr>
        <p:txBody>
          <a:bodyPr>
            <a:normAutofit fontScale="92500" lnSpcReduction="10000"/>
          </a:bodyPr>
          <a:lstStyle/>
          <a:p>
            <a:pPr>
              <a:buNone/>
            </a:pPr>
            <a:r>
              <a:rPr lang="en-US" dirty="0"/>
              <a:t>      </a:t>
            </a:r>
          </a:p>
          <a:p>
            <a:pPr>
              <a:buNone/>
            </a:pPr>
            <a:endParaRPr lang="en-US" dirty="0"/>
          </a:p>
          <a:p>
            <a:pPr>
              <a:buNone/>
            </a:pPr>
            <a:r>
              <a:rPr lang="en-US" dirty="0"/>
              <a:t>     </a:t>
            </a:r>
            <a:r>
              <a:rPr lang="en-US" b="1" dirty="0">
                <a:latin typeface="Agency FB" pitchFamily="34" charset="0"/>
              </a:rPr>
              <a:t>You are the best person that I got in my life and I am always grateful to have you in my life. We have been together since childhood and have never been apart. Though we are miles apart but my love and care towards you will not be less. No matter how many people have tried to break our friendship but remember that I will always be there for you. Most of the people aren’t lucky enough to have such a strong friendship in their life. But I know how lucky I am to have you as my best friend.</a:t>
            </a:r>
          </a:p>
          <a:p>
            <a:pPr>
              <a:buNone/>
            </a:pPr>
            <a:endParaRPr lang="en-US" dirty="0"/>
          </a:p>
        </p:txBody>
      </p:sp>
      <p:pic>
        <p:nvPicPr>
          <p:cNvPr id="4" name="Picture 3" descr="best-friends-forever-two-girls-having-fun-making-vector-31993931.jpg"/>
          <p:cNvPicPr>
            <a:picLocks noChangeAspect="1"/>
          </p:cNvPicPr>
          <p:nvPr/>
        </p:nvPicPr>
        <p:blipFill>
          <a:blip r:embed="rId2" cstate="print"/>
          <a:srcRect b="7778"/>
          <a:stretch>
            <a:fillRect/>
          </a:stretch>
        </p:blipFill>
        <p:spPr>
          <a:xfrm>
            <a:off x="5257800" y="3124200"/>
            <a:ext cx="2674803" cy="3126883"/>
          </a:xfrm>
          <a:prstGeom prst="rect">
            <a:avLst/>
          </a:prstGeom>
        </p:spPr>
      </p:pic>
    </p:spTree>
  </p:cSld>
  <p:clrMapOvr>
    <a:masterClrMapping/>
  </p:clrMapOvr>
  <p:transition spd="slow">
    <p:checke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162800" cy="792162"/>
          </a:xfrm>
        </p:spPr>
        <p:txBody>
          <a:bodyPr>
            <a:normAutofit/>
          </a:bodyPr>
          <a:lstStyle/>
          <a:p>
            <a:pPr algn="ctr"/>
            <a:r>
              <a:rPr lang="en-US" sz="2800" dirty="0">
                <a:solidFill>
                  <a:schemeClr val="accent6">
                    <a:lumMod val="50000"/>
                  </a:schemeClr>
                </a:solidFill>
                <a:latin typeface="Algerian" pitchFamily="82" charset="0"/>
              </a:rPr>
              <a:t>Life of Eleventh</a:t>
            </a:r>
            <a:endParaRPr lang="en-US" sz="2800" dirty="0">
              <a:solidFill>
                <a:schemeClr val="accent6">
                  <a:lumMod val="50000"/>
                </a:schemeClr>
              </a:solidFill>
            </a:endParaRPr>
          </a:p>
        </p:txBody>
      </p:sp>
      <p:sp>
        <p:nvSpPr>
          <p:cNvPr id="3" name="Content Placeholder 2"/>
          <p:cNvSpPr>
            <a:spLocks noGrp="1"/>
          </p:cNvSpPr>
          <p:nvPr>
            <p:ph sz="quarter" idx="1"/>
          </p:nvPr>
        </p:nvSpPr>
        <p:spPr>
          <a:xfrm>
            <a:off x="228600" y="1524000"/>
            <a:ext cx="3810000" cy="4191000"/>
          </a:xfrm>
        </p:spPr>
        <p:txBody>
          <a:bodyPr>
            <a:noAutofit/>
          </a:bodyPr>
          <a:lstStyle/>
          <a:p>
            <a:pPr>
              <a:buNone/>
            </a:pPr>
            <a:r>
              <a:rPr lang="en-US" sz="1600" b="1" dirty="0"/>
              <a:t>The life of the “Eleventh”</a:t>
            </a:r>
          </a:p>
          <a:p>
            <a:pPr>
              <a:buNone/>
            </a:pPr>
            <a:r>
              <a:rPr lang="en-US" sz="1600" b="1" dirty="0"/>
              <a:t>After that of the horrible ‘Tenth’</a:t>
            </a:r>
          </a:p>
          <a:p>
            <a:pPr>
              <a:buNone/>
            </a:pPr>
            <a:r>
              <a:rPr lang="en-US" sz="1600" b="1" dirty="0"/>
              <a:t>Which dawned out of the blue</a:t>
            </a:r>
          </a:p>
          <a:p>
            <a:pPr>
              <a:buNone/>
            </a:pPr>
            <a:r>
              <a:rPr lang="en-US" sz="1600" b="1" dirty="0"/>
              <a:t>Seems hardly to be true.</a:t>
            </a:r>
          </a:p>
          <a:p>
            <a:pPr>
              <a:buNone/>
            </a:pPr>
            <a:r>
              <a:rPr lang="en-US" sz="1600" b="1" dirty="0"/>
              <a:t> </a:t>
            </a:r>
          </a:p>
          <a:p>
            <a:pPr>
              <a:buNone/>
            </a:pPr>
            <a:r>
              <a:rPr lang="en-US" sz="1600" b="1" dirty="0"/>
              <a:t>Periods spent with less study </a:t>
            </a:r>
          </a:p>
          <a:p>
            <a:pPr>
              <a:buNone/>
            </a:pPr>
            <a:r>
              <a:rPr lang="en-US" sz="1600" b="1" dirty="0"/>
              <a:t>With no tension and friend at ease</a:t>
            </a:r>
          </a:p>
          <a:p>
            <a:pPr>
              <a:buNone/>
            </a:pPr>
            <a:r>
              <a:rPr lang="en-US" sz="1600" b="1" dirty="0"/>
              <a:t>Days spent in leisure</a:t>
            </a:r>
          </a:p>
          <a:p>
            <a:pPr>
              <a:buNone/>
            </a:pPr>
            <a:r>
              <a:rPr lang="en-US" sz="1600" b="1" dirty="0"/>
              <a:t>And peaceful nights we shall treasure.</a:t>
            </a:r>
          </a:p>
          <a:p>
            <a:pPr>
              <a:buNone/>
            </a:pPr>
            <a:endParaRPr lang="en-US" sz="1600" dirty="0"/>
          </a:p>
          <a:p>
            <a:pPr>
              <a:buNone/>
            </a:pPr>
            <a:r>
              <a:rPr lang="en-US" sz="1600" b="1" dirty="0"/>
              <a:t>Eating in class with great secrecy </a:t>
            </a:r>
          </a:p>
          <a:p>
            <a:pPr>
              <a:buNone/>
            </a:pPr>
            <a:r>
              <a:rPr lang="en-US" sz="1600" b="1" dirty="0"/>
              <a:t>Chuckling in deep privacy </a:t>
            </a:r>
          </a:p>
          <a:p>
            <a:pPr>
              <a:buNone/>
            </a:pPr>
            <a:r>
              <a:rPr lang="en-US" sz="1600" b="1" dirty="0"/>
              <a:t>Jokes and games and fun and frolic </a:t>
            </a:r>
          </a:p>
          <a:p>
            <a:pPr>
              <a:buNone/>
            </a:pPr>
            <a:r>
              <a:rPr lang="en-US" sz="1600" b="1" dirty="0"/>
              <a:t>Send the class into roars of laughter.</a:t>
            </a:r>
          </a:p>
          <a:p>
            <a:pPr>
              <a:buNone/>
            </a:pPr>
            <a:r>
              <a:rPr lang="en-US" sz="1600" b="1" dirty="0"/>
              <a:t> </a:t>
            </a:r>
          </a:p>
          <a:p>
            <a:pPr>
              <a:buNone/>
            </a:pPr>
            <a:endParaRPr lang="en-US" sz="1600" b="1" dirty="0"/>
          </a:p>
          <a:p>
            <a:endParaRPr lang="en-US" sz="1600" b="1" dirty="0"/>
          </a:p>
          <a:p>
            <a:endParaRPr lang="en-US" sz="1600" b="1" dirty="0"/>
          </a:p>
        </p:txBody>
      </p:sp>
      <p:sp>
        <p:nvSpPr>
          <p:cNvPr id="4" name="Content Placeholder 3"/>
          <p:cNvSpPr>
            <a:spLocks noGrp="1"/>
          </p:cNvSpPr>
          <p:nvPr>
            <p:ph sz="quarter" idx="2"/>
          </p:nvPr>
        </p:nvSpPr>
        <p:spPr>
          <a:xfrm>
            <a:off x="5867400" y="1828800"/>
            <a:ext cx="2971800" cy="4953000"/>
          </a:xfrm>
        </p:spPr>
        <p:txBody>
          <a:bodyPr>
            <a:normAutofit fontScale="92500" lnSpcReduction="10000"/>
          </a:bodyPr>
          <a:lstStyle/>
          <a:p>
            <a:pPr>
              <a:buNone/>
            </a:pPr>
            <a:r>
              <a:rPr lang="en-US" sz="1900" b="1" dirty="0"/>
              <a:t>Songs sung by amateur singers</a:t>
            </a:r>
          </a:p>
          <a:p>
            <a:pPr>
              <a:buNone/>
            </a:pPr>
            <a:r>
              <a:rPr lang="en-US" sz="1900" b="1" dirty="0"/>
              <a:t>Drumming the desk with slim fingers.</a:t>
            </a:r>
          </a:p>
          <a:p>
            <a:pPr>
              <a:buNone/>
            </a:pPr>
            <a:r>
              <a:rPr lang="en-US" sz="1900" b="1" dirty="0"/>
              <a:t>Reading works of </a:t>
            </a:r>
            <a:r>
              <a:rPr lang="en-US" sz="1900" b="1" dirty="0" err="1"/>
              <a:t>favourite</a:t>
            </a:r>
            <a:r>
              <a:rPr lang="en-US" sz="1900" b="1" dirty="0"/>
              <a:t> authors</a:t>
            </a:r>
          </a:p>
          <a:p>
            <a:pPr>
              <a:buNone/>
            </a:pPr>
            <a:r>
              <a:rPr lang="en-US" sz="1900" b="1" dirty="0"/>
              <a:t>And day dreaming in class without bothering others</a:t>
            </a:r>
          </a:p>
          <a:p>
            <a:pPr>
              <a:buNone/>
            </a:pPr>
            <a:r>
              <a:rPr lang="en-US" sz="1900" b="1" dirty="0"/>
              <a:t> </a:t>
            </a:r>
          </a:p>
          <a:p>
            <a:pPr>
              <a:buNone/>
            </a:pPr>
            <a:r>
              <a:rPr lang="en-US" sz="1900" b="1" dirty="0"/>
              <a:t>Listening to useless gossips</a:t>
            </a:r>
          </a:p>
          <a:p>
            <a:pPr>
              <a:buNone/>
            </a:pPr>
            <a:r>
              <a:rPr lang="en-US" sz="1900" b="1" dirty="0"/>
              <a:t>With protruding lips</a:t>
            </a:r>
          </a:p>
          <a:p>
            <a:pPr>
              <a:buNone/>
            </a:pPr>
            <a:r>
              <a:rPr lang="en-US" sz="1900" b="1" dirty="0"/>
              <a:t>No matter  what the game</a:t>
            </a:r>
          </a:p>
          <a:p>
            <a:pPr>
              <a:buNone/>
            </a:pPr>
            <a:r>
              <a:rPr lang="en-US" sz="1900" b="1" dirty="0"/>
              <a:t>Having fun together all the same.</a:t>
            </a:r>
          </a:p>
          <a:p>
            <a:endParaRPr lang="en-US" dirty="0"/>
          </a:p>
        </p:txBody>
      </p:sp>
      <p:sp>
        <p:nvSpPr>
          <p:cNvPr id="5" name="Rectangle 4"/>
          <p:cNvSpPr/>
          <p:nvPr/>
        </p:nvSpPr>
        <p:spPr>
          <a:xfrm>
            <a:off x="6172200" y="685800"/>
            <a:ext cx="2514600" cy="685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err="1">
                <a:solidFill>
                  <a:schemeClr val="accent6">
                    <a:lumMod val="50000"/>
                  </a:schemeClr>
                </a:solidFill>
              </a:rPr>
              <a:t>Tshering</a:t>
            </a:r>
            <a:r>
              <a:rPr lang="en-US" sz="1400" b="1" dirty="0">
                <a:solidFill>
                  <a:schemeClr val="accent6">
                    <a:lumMod val="50000"/>
                  </a:schemeClr>
                </a:solidFill>
              </a:rPr>
              <a:t> </a:t>
            </a:r>
            <a:r>
              <a:rPr lang="en-US" sz="1400" b="1" dirty="0" err="1">
                <a:solidFill>
                  <a:schemeClr val="accent6">
                    <a:lumMod val="50000"/>
                  </a:schemeClr>
                </a:solidFill>
              </a:rPr>
              <a:t>Ongmu</a:t>
            </a:r>
            <a:r>
              <a:rPr lang="en-US" sz="1400" b="1" dirty="0">
                <a:solidFill>
                  <a:schemeClr val="accent6">
                    <a:lumMod val="50000"/>
                  </a:schemeClr>
                </a:solidFill>
              </a:rPr>
              <a:t> </a:t>
            </a:r>
            <a:r>
              <a:rPr lang="en-US" sz="1400" b="1" dirty="0" err="1">
                <a:solidFill>
                  <a:schemeClr val="accent6">
                    <a:lumMod val="50000"/>
                  </a:schemeClr>
                </a:solidFill>
              </a:rPr>
              <a:t>Bhutia</a:t>
            </a:r>
            <a:endParaRPr lang="en-US" sz="1400" b="1" dirty="0">
              <a:solidFill>
                <a:schemeClr val="accent6">
                  <a:lumMod val="50000"/>
                </a:schemeClr>
              </a:solidFill>
            </a:endParaRPr>
          </a:p>
          <a:p>
            <a:pPr algn="ctr"/>
            <a:r>
              <a:rPr lang="en-US" sz="1400" b="1" dirty="0">
                <a:solidFill>
                  <a:schemeClr val="accent6">
                    <a:lumMod val="50000"/>
                  </a:schemeClr>
                </a:solidFill>
              </a:rPr>
              <a:t>XII ( HUM )</a:t>
            </a:r>
          </a:p>
        </p:txBody>
      </p:sp>
    </p:spTree>
  </p:cSld>
  <p:clrMapOvr>
    <a:masterClrMapping/>
  </p:clrMapOvr>
  <p:transition spd="slow">
    <p:blinds/>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dirty="0"/>
              <a:t> </a:t>
            </a:r>
            <a:br>
              <a:rPr lang="en-US" sz="2800" dirty="0"/>
            </a:br>
            <a:r>
              <a:rPr lang="en-US" sz="2800" dirty="0"/>
              <a:t>                                              </a:t>
            </a:r>
            <a:br>
              <a:rPr lang="en-US" sz="2800" dirty="0"/>
            </a:br>
            <a:r>
              <a:rPr lang="en-US" sz="2800" dirty="0">
                <a:latin typeface="Algerian" pitchFamily="82" charset="0"/>
              </a:rPr>
              <a:t> women</a:t>
            </a:r>
            <a:br>
              <a:rPr lang="en-US" sz="2800" dirty="0">
                <a:latin typeface="Algerian" pitchFamily="82" charset="0"/>
              </a:rPr>
            </a:br>
            <a:r>
              <a:rPr lang="en-US" sz="2800" dirty="0">
                <a:latin typeface="Algerian" pitchFamily="82" charset="0"/>
              </a:rPr>
              <a:t>                                                                       </a:t>
            </a:r>
            <a:br>
              <a:rPr lang="en-US" sz="2800" dirty="0"/>
            </a:br>
            <a:r>
              <a:rPr lang="en-US" sz="2800" dirty="0"/>
              <a:t> </a:t>
            </a:r>
            <a:br>
              <a:rPr lang="en-US" sz="2800" dirty="0"/>
            </a:br>
            <a:r>
              <a:rPr lang="en-US" sz="3600" b="1" dirty="0">
                <a:solidFill>
                  <a:srgbClr val="7030A0"/>
                </a:solidFill>
              </a:rPr>
              <a:t>WOMEN</a:t>
            </a:r>
          </a:p>
        </p:txBody>
      </p:sp>
      <p:sp>
        <p:nvSpPr>
          <p:cNvPr id="3" name="Content Placeholder 2"/>
          <p:cNvSpPr>
            <a:spLocks noGrp="1"/>
          </p:cNvSpPr>
          <p:nvPr>
            <p:ph sz="quarter" idx="1"/>
          </p:nvPr>
        </p:nvSpPr>
        <p:spPr>
          <a:xfrm>
            <a:off x="457200" y="1371600"/>
            <a:ext cx="3733800" cy="5334000"/>
          </a:xfrm>
        </p:spPr>
        <p:txBody>
          <a:bodyPr>
            <a:normAutofit fontScale="70000" lnSpcReduction="20000"/>
          </a:bodyPr>
          <a:lstStyle/>
          <a:p>
            <a:pPr>
              <a:buNone/>
            </a:pPr>
            <a:r>
              <a:rPr lang="en-US" b="1" dirty="0">
                <a:latin typeface="Arial Unicode MS" pitchFamily="34" charset="-128"/>
                <a:ea typeface="Arial Unicode MS" pitchFamily="34" charset="-128"/>
                <a:cs typeface="Arial Unicode MS" pitchFamily="34" charset="-128"/>
              </a:rPr>
              <a:t>As a woman</a:t>
            </a:r>
          </a:p>
          <a:p>
            <a:pPr>
              <a:buNone/>
            </a:pPr>
            <a:r>
              <a:rPr lang="en-US" b="1" dirty="0">
                <a:latin typeface="Arial Unicode MS" pitchFamily="34" charset="-128"/>
                <a:ea typeface="Arial Unicode MS" pitchFamily="34" charset="-128"/>
                <a:cs typeface="Arial Unicode MS" pitchFamily="34" charset="-128"/>
              </a:rPr>
              <a:t>I am strong</a:t>
            </a:r>
          </a:p>
          <a:p>
            <a:pPr>
              <a:buNone/>
            </a:pPr>
            <a:r>
              <a:rPr lang="en-US" b="1" dirty="0">
                <a:latin typeface="Arial Unicode MS" pitchFamily="34" charset="-128"/>
                <a:ea typeface="Arial Unicode MS" pitchFamily="34" charset="-128"/>
                <a:cs typeface="Arial Unicode MS" pitchFamily="34" charset="-128"/>
              </a:rPr>
              <a:t>I have a purpose</a:t>
            </a:r>
          </a:p>
          <a:p>
            <a:pPr>
              <a:buNone/>
            </a:pPr>
            <a:endParaRPr lang="en-US" b="1" dirty="0">
              <a:latin typeface="Arial Unicode MS" pitchFamily="34" charset="-128"/>
              <a:ea typeface="Arial Unicode MS" pitchFamily="34" charset="-128"/>
              <a:cs typeface="Arial Unicode MS" pitchFamily="34" charset="-128"/>
            </a:endParaRPr>
          </a:p>
          <a:p>
            <a:pPr>
              <a:buNone/>
            </a:pPr>
            <a:r>
              <a:rPr lang="en-US" b="1" dirty="0">
                <a:latin typeface="Arial Unicode MS" pitchFamily="34" charset="-128"/>
                <a:ea typeface="Arial Unicode MS" pitchFamily="34" charset="-128"/>
                <a:cs typeface="Arial Unicode MS" pitchFamily="34" charset="-128"/>
              </a:rPr>
              <a:t>There is strength in the way that I think</a:t>
            </a:r>
          </a:p>
          <a:p>
            <a:pPr>
              <a:buNone/>
            </a:pPr>
            <a:endParaRPr lang="en-US" b="1" dirty="0">
              <a:latin typeface="Arial Unicode MS" pitchFamily="34" charset="-128"/>
              <a:ea typeface="Arial Unicode MS" pitchFamily="34" charset="-128"/>
              <a:cs typeface="Arial Unicode MS" pitchFamily="34" charset="-128"/>
            </a:endParaRPr>
          </a:p>
          <a:p>
            <a:pPr>
              <a:buNone/>
            </a:pPr>
            <a:r>
              <a:rPr lang="en-US" b="1" dirty="0">
                <a:latin typeface="Arial Unicode MS" pitchFamily="34" charset="-128"/>
                <a:ea typeface="Arial Unicode MS" pitchFamily="34" charset="-128"/>
                <a:cs typeface="Arial Unicode MS" pitchFamily="34" charset="-128"/>
              </a:rPr>
              <a:t>There is a purpose for my speech</a:t>
            </a:r>
          </a:p>
          <a:p>
            <a:pPr>
              <a:buNone/>
            </a:pPr>
            <a:endParaRPr lang="en-US" b="1" dirty="0">
              <a:latin typeface="Arial Unicode MS" pitchFamily="34" charset="-128"/>
              <a:ea typeface="Arial Unicode MS" pitchFamily="34" charset="-128"/>
              <a:cs typeface="Arial Unicode MS" pitchFamily="34" charset="-128"/>
            </a:endParaRPr>
          </a:p>
          <a:p>
            <a:pPr>
              <a:buNone/>
            </a:pPr>
            <a:r>
              <a:rPr lang="en-US" b="1" dirty="0">
                <a:latin typeface="Arial Unicode MS" pitchFamily="34" charset="-128"/>
                <a:ea typeface="Arial Unicode MS" pitchFamily="34" charset="-128"/>
                <a:cs typeface="Arial Unicode MS" pitchFamily="34" charset="-128"/>
              </a:rPr>
              <a:t>I feel the power of my voice holds</a:t>
            </a:r>
          </a:p>
          <a:p>
            <a:pPr>
              <a:buNone/>
            </a:pPr>
            <a:r>
              <a:rPr lang="en-US" b="1" dirty="0">
                <a:latin typeface="Arial Unicode MS" pitchFamily="34" charset="-128"/>
                <a:ea typeface="Arial Unicode MS" pitchFamily="34" charset="-128"/>
                <a:cs typeface="Arial Unicode MS" pitchFamily="34" charset="-128"/>
              </a:rPr>
              <a:t>I feel the power within my folds</a:t>
            </a:r>
          </a:p>
          <a:p>
            <a:pPr>
              <a:buNone/>
            </a:pPr>
            <a:r>
              <a:rPr lang="en-US" b="1" dirty="0">
                <a:latin typeface="Arial Unicode MS" pitchFamily="34" charset="-128"/>
                <a:ea typeface="Arial Unicode MS" pitchFamily="34" charset="-128"/>
                <a:cs typeface="Arial Unicode MS" pitchFamily="34" charset="-128"/>
              </a:rPr>
              <a:t>Our perspectives will change how you see</a:t>
            </a:r>
          </a:p>
          <a:p>
            <a:pPr>
              <a:buNone/>
            </a:pPr>
            <a:endParaRPr lang="en-US" b="1" dirty="0">
              <a:latin typeface="Arial Unicode MS" pitchFamily="34" charset="-128"/>
              <a:ea typeface="Arial Unicode MS" pitchFamily="34" charset="-128"/>
              <a:cs typeface="Arial Unicode MS" pitchFamily="34" charset="-128"/>
            </a:endParaRPr>
          </a:p>
          <a:p>
            <a:pPr>
              <a:buNone/>
            </a:pPr>
            <a:r>
              <a:rPr lang="en-US" b="1" dirty="0">
                <a:latin typeface="Arial Unicode MS" pitchFamily="34" charset="-128"/>
                <a:ea typeface="Arial Unicode MS" pitchFamily="34" charset="-128"/>
                <a:cs typeface="Arial Unicode MS" pitchFamily="34" charset="-128"/>
              </a:rPr>
              <a:t> As a  women we are powerful beings.</a:t>
            </a:r>
          </a:p>
          <a:p>
            <a:endParaRPr lang="en-US" dirty="0">
              <a:latin typeface="Arial Unicode MS" pitchFamily="34" charset="-128"/>
              <a:ea typeface="Arial Unicode MS" pitchFamily="34" charset="-128"/>
              <a:cs typeface="Arial Unicode MS" pitchFamily="34" charset="-128"/>
            </a:endParaRPr>
          </a:p>
        </p:txBody>
      </p:sp>
      <p:pic>
        <p:nvPicPr>
          <p:cNvPr id="6" name="Content Placeholder 5" descr="350SD009.jpg"/>
          <p:cNvPicPr>
            <a:picLocks noGrp="1" noChangeAspect="1"/>
          </p:cNvPicPr>
          <p:nvPr>
            <p:ph sz="quarter" idx="2"/>
          </p:nvPr>
        </p:nvPicPr>
        <p:blipFill>
          <a:blip r:embed="rId2" cstate="print"/>
          <a:stretch>
            <a:fillRect/>
          </a:stretch>
        </p:blipFill>
        <p:spPr>
          <a:xfrm>
            <a:off x="4800600" y="3124200"/>
            <a:ext cx="2133600" cy="2704338"/>
          </a:xfrm>
          <a:prstGeom prst="rect">
            <a:avLst/>
          </a:prstGeom>
          <a:ln>
            <a:noFill/>
          </a:ln>
          <a:effectLst>
            <a:softEdge rad="112500"/>
          </a:effectLst>
        </p:spPr>
      </p:pic>
      <p:sp>
        <p:nvSpPr>
          <p:cNvPr id="5" name="Rectangle 4"/>
          <p:cNvSpPr/>
          <p:nvPr/>
        </p:nvSpPr>
        <p:spPr>
          <a:xfrm>
            <a:off x="6096000" y="533400"/>
            <a:ext cx="2514600" cy="914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t>Dawden</a:t>
            </a:r>
            <a:r>
              <a:rPr lang="en-US" b="1" dirty="0"/>
              <a:t> </a:t>
            </a:r>
            <a:r>
              <a:rPr lang="en-US" b="1" dirty="0" err="1"/>
              <a:t>Lepcha</a:t>
            </a:r>
            <a:endParaRPr lang="en-US" b="1" dirty="0"/>
          </a:p>
          <a:p>
            <a:pPr algn="ctr"/>
            <a:r>
              <a:rPr lang="en-US" b="1" dirty="0"/>
              <a:t>XII ( HUM )</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ntitled_design.png"/>
          <p:cNvPicPr>
            <a:picLocks noChangeAspect="1"/>
          </p:cNvPicPr>
          <p:nvPr/>
        </p:nvPicPr>
        <p:blipFill>
          <a:blip r:embed="rId2" cstate="print"/>
          <a:stretch>
            <a:fillRect/>
          </a:stretch>
        </p:blipFill>
        <p:spPr>
          <a:xfrm>
            <a:off x="4191000" y="3810000"/>
            <a:ext cx="4495800" cy="2819400"/>
          </a:xfrm>
          <a:prstGeom prst="rect">
            <a:avLst/>
          </a:prstGeom>
        </p:spPr>
      </p:pic>
      <p:sp>
        <p:nvSpPr>
          <p:cNvPr id="2" name="Title 1"/>
          <p:cNvSpPr>
            <a:spLocks noGrp="1"/>
          </p:cNvSpPr>
          <p:nvPr>
            <p:ph type="title"/>
          </p:nvPr>
        </p:nvSpPr>
        <p:spPr>
          <a:xfrm>
            <a:off x="457200" y="503238"/>
            <a:ext cx="6705600" cy="715962"/>
          </a:xfrm>
        </p:spPr>
        <p:txBody>
          <a:bodyPr>
            <a:normAutofit fontScale="90000"/>
          </a:bodyPr>
          <a:lstStyle/>
          <a:p>
            <a:r>
              <a:rPr lang="en-US" sz="2800" b="1" dirty="0">
                <a:latin typeface="Algerian" pitchFamily="82" charset="0"/>
              </a:rPr>
              <a:t>MEMORIES – AN ODE TO FRIENDSHIP</a:t>
            </a:r>
            <a:br>
              <a:rPr lang="en-US" sz="2800" b="1" dirty="0">
                <a:latin typeface="Algerian" pitchFamily="82" charset="0"/>
              </a:rPr>
            </a:br>
            <a:endParaRPr lang="en-US" sz="2800" b="1" dirty="0">
              <a:latin typeface="Algerian" pitchFamily="82" charset="0"/>
            </a:endParaRPr>
          </a:p>
        </p:txBody>
      </p:sp>
      <p:sp>
        <p:nvSpPr>
          <p:cNvPr id="36866" name="Rectangle 2"/>
          <p:cNvSpPr>
            <a:spLocks noGrp="1" noChangeArrowheads="1"/>
          </p:cNvSpPr>
          <p:nvPr>
            <p:ph sz="quarter" idx="1"/>
          </p:nvPr>
        </p:nvSpPr>
        <p:spPr bwMode="auto">
          <a:xfrm>
            <a:off x="228600" y="2322084"/>
            <a:ext cx="50292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gency FB" pitchFamily="34" charset="0"/>
                <a:ea typeface="Times New Roman" pitchFamily="18" charset="0"/>
                <a:cs typeface="Times New Roman" pitchFamily="18" charset="0"/>
              </a:rPr>
              <a:t>A friend is like a star that twinkles and glows</a:t>
            </a:r>
            <a:endParaRPr kumimoji="0" lang="en-US" sz="2400" b="1" i="0" u="none" strike="noStrike" cap="none" normalizeH="0" baseline="0" dirty="0">
              <a:ln>
                <a:noFill/>
              </a:ln>
              <a:solidFill>
                <a:schemeClr val="tx1"/>
              </a:solidFill>
              <a:effectLst/>
              <a:latin typeface="Agency FB"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gency FB" pitchFamily="34" charset="0"/>
                <a:ea typeface="Times New Roman" pitchFamily="18" charset="0"/>
                <a:cs typeface="Times New Roman" pitchFamily="18" charset="0"/>
              </a:rPr>
              <a:t>To care for a friend is what I like to do</a:t>
            </a:r>
            <a:endParaRPr kumimoji="0" lang="en-US" sz="2400" b="1" i="0" u="none" strike="noStrike" cap="none" normalizeH="0" baseline="0" dirty="0">
              <a:ln>
                <a:noFill/>
              </a:ln>
              <a:solidFill>
                <a:schemeClr val="tx1"/>
              </a:solidFill>
              <a:effectLst/>
              <a:latin typeface="Agency FB"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gency FB" pitchFamily="34" charset="0"/>
                <a:ea typeface="Times New Roman" pitchFamily="18" charset="0"/>
                <a:cs typeface="Times New Roman" pitchFamily="18" charset="0"/>
              </a:rPr>
              <a:t>Make them happy and laugh till we are blue</a:t>
            </a:r>
            <a:endParaRPr kumimoji="0" lang="en-US" sz="2400" b="1" i="0" u="none" strike="noStrike" cap="none" normalizeH="0" baseline="0" dirty="0">
              <a:ln>
                <a:noFill/>
              </a:ln>
              <a:solidFill>
                <a:schemeClr val="tx1"/>
              </a:solidFill>
              <a:effectLst/>
              <a:latin typeface="Agency FB"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gency FB" pitchFamily="34" charset="0"/>
                <a:ea typeface="Times New Roman" pitchFamily="18" charset="0"/>
                <a:cs typeface="Times New Roman" pitchFamily="18" charset="0"/>
              </a:rPr>
              <a:t>A friend is like a gold that you should treasure</a:t>
            </a:r>
            <a:endParaRPr kumimoji="0" lang="en-US" sz="2400" b="1" i="0" u="none" strike="noStrike" cap="none" normalizeH="0" baseline="0" dirty="0">
              <a:ln>
                <a:noFill/>
              </a:ln>
              <a:solidFill>
                <a:schemeClr val="tx1"/>
              </a:solidFill>
              <a:effectLst/>
              <a:latin typeface="Agency FB"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gency FB" pitchFamily="34" charset="0"/>
                <a:ea typeface="Times New Roman" pitchFamily="18" charset="0"/>
                <a:cs typeface="Times New Roman" pitchFamily="18" charset="0"/>
              </a:rPr>
              <a:t>And take care of forever and ever</a:t>
            </a:r>
            <a:endParaRPr kumimoji="0" lang="en-US" sz="2400" b="1" i="0" u="none" strike="noStrike" cap="none" normalizeH="0" baseline="0" dirty="0">
              <a:ln>
                <a:noFill/>
              </a:ln>
              <a:solidFill>
                <a:schemeClr val="tx1"/>
              </a:solidFill>
              <a:effectLst/>
              <a:latin typeface="Agency FB"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gency FB" pitchFamily="34" charset="0"/>
                <a:ea typeface="Times New Roman" pitchFamily="18" charset="0"/>
                <a:cs typeface="Times New Roman" pitchFamily="18" charset="0"/>
              </a:rPr>
              <a:t>Through thick and thin, up and down</a:t>
            </a:r>
            <a:endParaRPr kumimoji="0" lang="en-US" sz="2400" b="1" i="0" u="none" strike="noStrike" cap="none" normalizeH="0" baseline="0" dirty="0">
              <a:ln>
                <a:noFill/>
              </a:ln>
              <a:solidFill>
                <a:schemeClr val="tx1"/>
              </a:solidFill>
              <a:effectLst/>
              <a:latin typeface="Agency FB"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gency FB" pitchFamily="34" charset="0"/>
                <a:ea typeface="Times New Roman" pitchFamily="18" charset="0"/>
                <a:cs typeface="Times New Roman" pitchFamily="18" charset="0"/>
              </a:rPr>
              <a:t>Your true friends are always around</a:t>
            </a:r>
            <a:endParaRPr kumimoji="0" lang="en-US" sz="2400" b="1" i="0" u="none" strike="noStrike" cap="none" normalizeH="0" baseline="0" dirty="0">
              <a:ln>
                <a:noFill/>
              </a:ln>
              <a:solidFill>
                <a:schemeClr val="tx1"/>
              </a:solidFill>
              <a:effectLst/>
              <a:latin typeface="Agency FB"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gency FB" pitchFamily="34" charset="0"/>
                <a:ea typeface="Times New Roman" pitchFamily="18" charset="0"/>
                <a:cs typeface="Times New Roman" pitchFamily="18" charset="0"/>
              </a:rPr>
              <a:t>They will always be there to hold you tight</a:t>
            </a:r>
            <a:endParaRPr kumimoji="0" lang="en-US" sz="2400" b="1" i="0" u="none" strike="noStrike" cap="none" normalizeH="0" baseline="0" dirty="0">
              <a:ln>
                <a:noFill/>
              </a:ln>
              <a:solidFill>
                <a:schemeClr val="tx1"/>
              </a:solidFill>
              <a:effectLst/>
              <a:latin typeface="Agency FB"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gency FB" pitchFamily="34" charset="0"/>
                <a:ea typeface="Times New Roman" pitchFamily="18" charset="0"/>
                <a:cs typeface="Times New Roman" pitchFamily="18" charset="0"/>
              </a:rPr>
              <a:t>Anytime, no matter if its day or night</a:t>
            </a:r>
            <a:endParaRPr kumimoji="0" lang="en-US" sz="2400" b="1" i="0" u="none" strike="noStrike" cap="none" normalizeH="0" baseline="0" dirty="0">
              <a:ln>
                <a:noFill/>
              </a:ln>
              <a:solidFill>
                <a:schemeClr val="tx1"/>
              </a:solidFill>
              <a:effectLst/>
              <a:latin typeface="Agency FB"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gency FB" pitchFamily="34" charset="0"/>
                <a:ea typeface="Times New Roman" pitchFamily="18" charset="0"/>
                <a:cs typeface="Times New Roman" pitchFamily="18" charset="0"/>
              </a:rPr>
              <a:t>The two of us –a perfect blend</a:t>
            </a:r>
            <a:endParaRPr kumimoji="0" lang="en-US" sz="2400" b="1" i="0" u="none" strike="noStrike" cap="none" normalizeH="0" baseline="0" dirty="0">
              <a:ln>
                <a:noFill/>
              </a:ln>
              <a:solidFill>
                <a:schemeClr val="tx1"/>
              </a:solidFill>
              <a:effectLst/>
              <a:latin typeface="Agency FB"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gency FB" pitchFamily="34" charset="0"/>
                <a:ea typeface="Times New Roman" pitchFamily="18" charset="0"/>
                <a:cs typeface="Times New Roman" pitchFamily="18" charset="0"/>
              </a:rPr>
              <a:t>My dear and treasured friend.</a:t>
            </a:r>
            <a:endParaRPr kumimoji="0" lang="en-US" sz="2400" b="1" i="0" u="none" strike="noStrike" cap="none" normalizeH="0" baseline="0" dirty="0">
              <a:ln>
                <a:noFill/>
              </a:ln>
              <a:solidFill>
                <a:schemeClr val="tx1"/>
              </a:solidFill>
              <a:effectLst/>
              <a:latin typeface="Agency FB"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4"/>
          <p:cNvSpPr/>
          <p:nvPr/>
        </p:nvSpPr>
        <p:spPr>
          <a:xfrm>
            <a:off x="6096000" y="838200"/>
            <a:ext cx="2514600" cy="914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t>Nirjala</a:t>
            </a:r>
            <a:r>
              <a:rPr lang="en-US" b="1" dirty="0"/>
              <a:t> </a:t>
            </a:r>
            <a:r>
              <a:rPr lang="en-US" b="1" dirty="0" err="1"/>
              <a:t>Rai</a:t>
            </a:r>
            <a:endParaRPr lang="en-US" b="1" dirty="0"/>
          </a:p>
          <a:p>
            <a:pPr algn="ctr"/>
            <a:r>
              <a:rPr lang="en-US" b="1" dirty="0"/>
              <a:t>XII ( SC )</a:t>
            </a:r>
          </a:p>
        </p:txBody>
      </p:sp>
    </p:spTree>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240327-WA0097.jpg"/>
          <p:cNvPicPr>
            <a:picLocks noChangeAspect="1"/>
          </p:cNvPicPr>
          <p:nvPr/>
        </p:nvPicPr>
        <p:blipFill>
          <a:blip r:embed="rId2" cstate="print"/>
          <a:stretch>
            <a:fillRect/>
          </a:stretch>
        </p:blipFill>
        <p:spPr>
          <a:xfrm>
            <a:off x="381000" y="228600"/>
            <a:ext cx="8458200" cy="5829300"/>
          </a:xfrm>
          <a:prstGeom prst="rect">
            <a:avLst/>
          </a:prstGeom>
          <a:ln>
            <a:noFill/>
          </a:ln>
          <a:effectLst>
            <a:softEdge rad="112500"/>
          </a:effectLst>
        </p:spPr>
      </p:pic>
      <p:sp>
        <p:nvSpPr>
          <p:cNvPr id="3" name="Rectangle 2"/>
          <p:cNvSpPr/>
          <p:nvPr/>
        </p:nvSpPr>
        <p:spPr>
          <a:xfrm>
            <a:off x="2362200" y="6172200"/>
            <a:ext cx="4114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PRIMARY SECTION-2023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240330-WA0008.jpg"/>
          <p:cNvPicPr>
            <a:picLocks noChangeAspect="1"/>
          </p:cNvPicPr>
          <p:nvPr/>
        </p:nvPicPr>
        <p:blipFill>
          <a:blip r:embed="rId2" cstate="print"/>
          <a:stretch>
            <a:fillRect/>
          </a:stretch>
        </p:blipFill>
        <p:spPr>
          <a:xfrm>
            <a:off x="609600" y="152400"/>
            <a:ext cx="8001000" cy="5334000"/>
          </a:xfrm>
          <a:prstGeom prst="rect">
            <a:avLst/>
          </a:prstGeom>
          <a:ln>
            <a:noFill/>
          </a:ln>
          <a:effectLst>
            <a:softEdge rad="112500"/>
          </a:effectLst>
        </p:spPr>
      </p:pic>
      <p:sp>
        <p:nvSpPr>
          <p:cNvPr id="3" name="Rectangle 2"/>
          <p:cNvSpPr/>
          <p:nvPr/>
        </p:nvSpPr>
        <p:spPr>
          <a:xfrm>
            <a:off x="2743200" y="5867400"/>
            <a:ext cx="3733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CLASS - VI</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20240330-WA0008.jpg">
            <a:extLst>
              <a:ext uri="{FF2B5EF4-FFF2-40B4-BE49-F238E27FC236}">
                <a16:creationId xmlns:a16="http://schemas.microsoft.com/office/drawing/2014/main" id="{B7B1F1D2-E7C1-B014-13CC-63DA2FCAE795}"/>
              </a:ext>
            </a:extLst>
          </p:cNvPr>
          <p:cNvPicPr>
            <a:picLocks noChangeAspect="1"/>
          </p:cNvPicPr>
          <p:nvPr/>
        </p:nvPicPr>
        <p:blipFill>
          <a:blip r:embed="rId2" cstate="print"/>
          <a:stretch>
            <a:fillRect/>
          </a:stretch>
        </p:blipFill>
        <p:spPr>
          <a:xfrm>
            <a:off x="609600" y="152400"/>
            <a:ext cx="8001000" cy="5334000"/>
          </a:xfrm>
          <a:prstGeom prst="rect">
            <a:avLst/>
          </a:prstGeom>
          <a:ln>
            <a:noFill/>
          </a:ln>
          <a:effectLst>
            <a:softEdge rad="112500"/>
          </a:effectLst>
        </p:spPr>
      </p:pic>
      <p:sp>
        <p:nvSpPr>
          <p:cNvPr id="4" name="Rectangle 3">
            <a:extLst>
              <a:ext uri="{FF2B5EF4-FFF2-40B4-BE49-F238E27FC236}">
                <a16:creationId xmlns:a16="http://schemas.microsoft.com/office/drawing/2014/main" id="{91545066-2A01-F136-43F9-D63505D1D4B4}"/>
              </a:ext>
            </a:extLst>
          </p:cNvPr>
          <p:cNvSpPr/>
          <p:nvPr/>
        </p:nvSpPr>
        <p:spPr>
          <a:xfrm>
            <a:off x="2705100" y="5562600"/>
            <a:ext cx="3733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CLASS VII</a:t>
            </a:r>
          </a:p>
        </p:txBody>
      </p:sp>
      <p:pic>
        <p:nvPicPr>
          <p:cNvPr id="6" name="Picture 5">
            <a:extLst>
              <a:ext uri="{FF2B5EF4-FFF2-40B4-BE49-F238E27FC236}">
                <a16:creationId xmlns:a16="http://schemas.microsoft.com/office/drawing/2014/main" id="{81254F0C-01BF-4ADF-50F7-6E1A1B6D0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04800"/>
            <a:ext cx="7924800" cy="5029200"/>
          </a:xfrm>
          <a:prstGeom prst="rect">
            <a:avLst/>
          </a:prstGeom>
        </p:spPr>
      </p:pic>
    </p:spTree>
    <p:extLst>
      <p:ext uri="{BB962C8B-B14F-4D97-AF65-F5344CB8AC3E}">
        <p14:creationId xmlns:p14="http://schemas.microsoft.com/office/powerpoint/2010/main" val="2643508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240327-WA0108.jpg"/>
          <p:cNvPicPr>
            <a:picLocks noChangeAspect="1"/>
          </p:cNvPicPr>
          <p:nvPr/>
        </p:nvPicPr>
        <p:blipFill>
          <a:blip r:embed="rId2" cstate="print"/>
          <a:stretch>
            <a:fillRect/>
          </a:stretch>
        </p:blipFill>
        <p:spPr>
          <a:xfrm>
            <a:off x="609600" y="228600"/>
            <a:ext cx="8001000" cy="5410200"/>
          </a:xfrm>
          <a:prstGeom prst="rect">
            <a:avLst/>
          </a:prstGeom>
          <a:ln>
            <a:noFill/>
          </a:ln>
          <a:effectLst>
            <a:softEdge rad="112500"/>
          </a:effectLst>
        </p:spPr>
      </p:pic>
      <p:sp>
        <p:nvSpPr>
          <p:cNvPr id="3" name="Rectangle 2"/>
          <p:cNvSpPr/>
          <p:nvPr/>
        </p:nvSpPr>
        <p:spPr>
          <a:xfrm>
            <a:off x="2743200" y="6172200"/>
            <a:ext cx="3733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CLASS VIII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839200" cy="6324600"/>
          </a:xfrm>
        </p:spPr>
        <p:txBody>
          <a:bodyPr>
            <a:normAutofit lnSpcReduction="10000"/>
          </a:bodyPr>
          <a:lstStyle/>
          <a:p>
            <a:pPr>
              <a:buNone/>
            </a:pPr>
            <a:r>
              <a:rPr lang="en-IN" sz="2400" dirty="0"/>
              <a:t>     </a:t>
            </a:r>
          </a:p>
          <a:p>
            <a:pPr>
              <a:buNone/>
            </a:pPr>
            <a:r>
              <a:rPr lang="en-IN" sz="2400" b="1" dirty="0"/>
              <a:t>       </a:t>
            </a:r>
            <a:r>
              <a:rPr lang="en-IN" sz="2800" b="1" dirty="0">
                <a:solidFill>
                  <a:srgbClr val="00B050"/>
                </a:solidFill>
                <a:latin typeface="Algerian" pitchFamily="82" charset="0"/>
              </a:rPr>
              <a:t>Message From Vice Principal </a:t>
            </a:r>
          </a:p>
          <a:p>
            <a:pPr>
              <a:buNone/>
            </a:pPr>
            <a:endParaRPr lang="en-IN" sz="2800" b="1" dirty="0">
              <a:solidFill>
                <a:srgbClr val="00B050"/>
              </a:solidFill>
              <a:latin typeface="Algerian" pitchFamily="82" charset="0"/>
            </a:endParaRPr>
          </a:p>
          <a:p>
            <a:pPr>
              <a:buNone/>
            </a:pPr>
            <a:endParaRPr lang="en-IN" sz="2400" b="1" dirty="0"/>
          </a:p>
          <a:p>
            <a:pPr marL="0">
              <a:spcBef>
                <a:spcPts val="0"/>
              </a:spcBef>
              <a:buNone/>
            </a:pPr>
            <a:r>
              <a:rPr lang="en-IN" sz="2000" b="1" dirty="0"/>
              <a:t>  It is a proud moment for me to address you through this magazine. It is evident that this school have been striving to maintain high academic standard ever since its foundation. For this purpose, we have been providing you with a wide varieties of opportunities in scholastic and co-scholastic areas where you can develop your talent and fulfil your dream. In this regard, this Digital school magazine “INSENCE” will be of great help in developing your writing skill and quest for knowledge. Now it is upon you to take the full advantages of opportunities. Hence I exhort you to gain knowledge and fit yourself in the challenging world.</a:t>
            </a:r>
            <a:endParaRPr lang="en-US" sz="2000" b="1" dirty="0"/>
          </a:p>
          <a:p>
            <a:pPr>
              <a:buNone/>
            </a:pPr>
            <a:r>
              <a:rPr lang="en-IN" sz="2000" b="1" dirty="0"/>
              <a:t>         Lastly I would like to extend my warm wishes to the editorial board and </a:t>
            </a:r>
            <a:r>
              <a:rPr lang="en-IN" sz="1800" b="1" dirty="0"/>
              <a:t>columnists of this magazine who did a remarkable job.</a:t>
            </a:r>
          </a:p>
          <a:p>
            <a:pPr>
              <a:buNone/>
            </a:pPr>
            <a:endParaRPr lang="en-IN" sz="1800" b="1" dirty="0"/>
          </a:p>
          <a:p>
            <a:pPr>
              <a:buNone/>
            </a:pPr>
            <a:endParaRPr lang="en-US" sz="1800" b="1" dirty="0"/>
          </a:p>
          <a:p>
            <a:pPr>
              <a:buNone/>
            </a:pPr>
            <a:endParaRPr lang="en-US" sz="1600" b="1" dirty="0"/>
          </a:p>
          <a:p>
            <a:pPr>
              <a:buNone/>
            </a:pPr>
            <a:r>
              <a:rPr lang="en-IN" sz="1600" b="1" dirty="0"/>
              <a:t>         With Regards </a:t>
            </a:r>
          </a:p>
          <a:p>
            <a:pPr>
              <a:buNone/>
            </a:pPr>
            <a:r>
              <a:rPr lang="en-IN" sz="1800" b="1" dirty="0"/>
              <a:t>        R.K </a:t>
            </a:r>
            <a:r>
              <a:rPr lang="en-IN" sz="1800" b="1" dirty="0" err="1"/>
              <a:t>Thakur</a:t>
            </a:r>
            <a:endParaRPr lang="en-IN" sz="1800" b="1" dirty="0"/>
          </a:p>
          <a:p>
            <a:pPr>
              <a:buNone/>
            </a:pPr>
            <a:r>
              <a:rPr lang="en-IN" sz="1800" b="1" dirty="0"/>
              <a:t>         Vice Principal</a:t>
            </a:r>
            <a:endParaRPr lang="en-US" sz="1800" b="1"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381000"/>
            <a:ext cx="1143000" cy="1278874"/>
          </a:xfrm>
          <a:prstGeom prst="rect">
            <a:avLst/>
          </a:prstGeom>
          <a:noFill/>
          <a:ln>
            <a:noFill/>
          </a:ln>
        </p:spPr>
      </p:pic>
    </p:spTree>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240327-WA0110.jpg"/>
          <p:cNvPicPr>
            <a:picLocks noChangeAspect="1"/>
          </p:cNvPicPr>
          <p:nvPr/>
        </p:nvPicPr>
        <p:blipFill>
          <a:blip r:embed="rId2" cstate="print"/>
          <a:stretch>
            <a:fillRect/>
          </a:stretch>
        </p:blipFill>
        <p:spPr>
          <a:xfrm>
            <a:off x="533400" y="228600"/>
            <a:ext cx="8229600" cy="5410200"/>
          </a:xfrm>
          <a:prstGeom prst="rect">
            <a:avLst/>
          </a:prstGeom>
          <a:ln>
            <a:noFill/>
          </a:ln>
          <a:effectLst>
            <a:softEdge rad="112500"/>
          </a:effectLst>
        </p:spPr>
      </p:pic>
      <p:sp>
        <p:nvSpPr>
          <p:cNvPr id="3" name="Rectangle 2"/>
          <p:cNvSpPr/>
          <p:nvPr/>
        </p:nvSpPr>
        <p:spPr>
          <a:xfrm>
            <a:off x="2819400" y="5791200"/>
            <a:ext cx="3733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Perpetua"/>
                <a:ea typeface="+mn-ea"/>
                <a:cs typeface="+mn-cs"/>
              </a:rPr>
              <a:t>CLASS </a:t>
            </a:r>
            <a:r>
              <a:rPr lang="en-US" sz="2800" b="1" dirty="0">
                <a:solidFill>
                  <a:prstClr val="black"/>
                </a:solidFill>
                <a:latin typeface="Perpetua"/>
              </a:rPr>
              <a:t>I</a:t>
            </a:r>
            <a:r>
              <a:rPr kumimoji="0" lang="en-US" sz="2800" b="1" i="0" u="none" strike="noStrike" kern="1200" cap="none" spc="0" normalizeH="0" baseline="0" noProof="0" dirty="0">
                <a:ln>
                  <a:noFill/>
                </a:ln>
                <a:solidFill>
                  <a:prstClr val="black"/>
                </a:solidFill>
                <a:effectLst/>
                <a:uLnTx/>
                <a:uFillTx/>
                <a:latin typeface="Perpetua"/>
                <a:ea typeface="+mn-ea"/>
                <a:cs typeface="+mn-cs"/>
              </a:rPr>
              <a:t>X ( A)</a:t>
            </a:r>
          </a:p>
        </p:txBody>
      </p:sp>
      <p:pic>
        <p:nvPicPr>
          <p:cNvPr id="5" name="Picture 4">
            <a:extLst>
              <a:ext uri="{FF2B5EF4-FFF2-40B4-BE49-F238E27FC236}">
                <a16:creationId xmlns:a16="http://schemas.microsoft.com/office/drawing/2014/main" id="{37E1B844-868D-67ED-0E74-A1D8A13A0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81000"/>
            <a:ext cx="7924800" cy="5257800"/>
          </a:xfrm>
          <a:prstGeom prst="rect">
            <a:avLst/>
          </a:prstGeom>
        </p:spPr>
      </p:pic>
    </p:spTree>
    <p:extLst>
      <p:ext uri="{BB962C8B-B14F-4D97-AF65-F5344CB8AC3E}">
        <p14:creationId xmlns:p14="http://schemas.microsoft.com/office/powerpoint/2010/main" val="3929923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9400" y="5791200"/>
            <a:ext cx="3733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CLASS IX ( B )</a:t>
            </a:r>
          </a:p>
        </p:txBody>
      </p:sp>
      <p:pic>
        <p:nvPicPr>
          <p:cNvPr id="4" name="Picture 3">
            <a:extLst>
              <a:ext uri="{FF2B5EF4-FFF2-40B4-BE49-F238E27FC236}">
                <a16:creationId xmlns:a16="http://schemas.microsoft.com/office/drawing/2014/main" id="{30F302BC-99C0-C700-9581-D991CDBAC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33400"/>
            <a:ext cx="8229600" cy="4953001"/>
          </a:xfrm>
          <a:prstGeom prst="rect">
            <a:avLst/>
          </a:prstGeom>
        </p:spPr>
      </p:pic>
    </p:spTree>
    <p:extLst>
      <p:ext uri="{BB962C8B-B14F-4D97-AF65-F5344CB8AC3E}">
        <p14:creationId xmlns:p14="http://schemas.microsoft.com/office/powerpoint/2010/main" val="2345066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240327-WA0120.jpg"/>
          <p:cNvPicPr>
            <a:picLocks noChangeAspect="1"/>
          </p:cNvPicPr>
          <p:nvPr/>
        </p:nvPicPr>
        <p:blipFill>
          <a:blip r:embed="rId2" cstate="print"/>
          <a:stretch>
            <a:fillRect/>
          </a:stretch>
        </p:blipFill>
        <p:spPr>
          <a:xfrm>
            <a:off x="533400" y="228600"/>
            <a:ext cx="8153400" cy="5105400"/>
          </a:xfrm>
          <a:prstGeom prst="rect">
            <a:avLst/>
          </a:prstGeom>
          <a:ln>
            <a:noFill/>
          </a:ln>
          <a:effectLst>
            <a:softEdge rad="112500"/>
          </a:effectLst>
        </p:spPr>
      </p:pic>
      <p:sp>
        <p:nvSpPr>
          <p:cNvPr id="3" name="Rectangle 2"/>
          <p:cNvSpPr/>
          <p:nvPr/>
        </p:nvSpPr>
        <p:spPr>
          <a:xfrm>
            <a:off x="2895600" y="5715000"/>
            <a:ext cx="3733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CLASS – X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240327-WA0107.jpg"/>
          <p:cNvPicPr>
            <a:picLocks noChangeAspect="1"/>
          </p:cNvPicPr>
          <p:nvPr/>
        </p:nvPicPr>
        <p:blipFill>
          <a:blip r:embed="rId2" cstate="print"/>
          <a:stretch>
            <a:fillRect/>
          </a:stretch>
        </p:blipFill>
        <p:spPr>
          <a:xfrm>
            <a:off x="609600" y="228600"/>
            <a:ext cx="8077200" cy="5638800"/>
          </a:xfrm>
          <a:prstGeom prst="rect">
            <a:avLst/>
          </a:prstGeom>
          <a:ln>
            <a:noFill/>
          </a:ln>
          <a:effectLst>
            <a:softEdge rad="112500"/>
          </a:effectLst>
        </p:spPr>
      </p:pic>
      <p:sp>
        <p:nvSpPr>
          <p:cNvPr id="3" name="Rectangle 2"/>
          <p:cNvSpPr/>
          <p:nvPr/>
        </p:nvSpPr>
        <p:spPr>
          <a:xfrm>
            <a:off x="2743200" y="6172200"/>
            <a:ext cx="3733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CLASS XI ( SC)</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240327-WA0102.jpg"/>
          <p:cNvPicPr>
            <a:picLocks noChangeAspect="1"/>
          </p:cNvPicPr>
          <p:nvPr/>
        </p:nvPicPr>
        <p:blipFill>
          <a:blip r:embed="rId2" cstate="print"/>
          <a:stretch>
            <a:fillRect/>
          </a:stretch>
        </p:blipFill>
        <p:spPr>
          <a:xfrm>
            <a:off x="609600" y="228600"/>
            <a:ext cx="8153400" cy="5562600"/>
          </a:xfrm>
          <a:prstGeom prst="rect">
            <a:avLst/>
          </a:prstGeom>
          <a:ln>
            <a:noFill/>
          </a:ln>
          <a:effectLst>
            <a:softEdge rad="112500"/>
          </a:effectLst>
        </p:spPr>
      </p:pic>
      <p:sp>
        <p:nvSpPr>
          <p:cNvPr id="3" name="Rectangle 2"/>
          <p:cNvSpPr/>
          <p:nvPr/>
        </p:nvSpPr>
        <p:spPr>
          <a:xfrm>
            <a:off x="2743200" y="6172200"/>
            <a:ext cx="3733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CLASS XI ( Arts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9400" y="5791200"/>
            <a:ext cx="3733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CLASS XI ( Commerce )</a:t>
            </a:r>
          </a:p>
        </p:txBody>
      </p:sp>
      <p:pic>
        <p:nvPicPr>
          <p:cNvPr id="4" name="Picture 3">
            <a:extLst>
              <a:ext uri="{FF2B5EF4-FFF2-40B4-BE49-F238E27FC236}">
                <a16:creationId xmlns:a16="http://schemas.microsoft.com/office/drawing/2014/main" id="{841F2915-3F4F-A064-412A-1F72F3F67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57199"/>
            <a:ext cx="7950200" cy="5181601"/>
          </a:xfrm>
          <a:prstGeom prst="rect">
            <a:avLst/>
          </a:prstGeom>
        </p:spPr>
      </p:pic>
    </p:spTree>
    <p:extLst>
      <p:ext uri="{BB962C8B-B14F-4D97-AF65-F5344CB8AC3E}">
        <p14:creationId xmlns:p14="http://schemas.microsoft.com/office/powerpoint/2010/main" val="719952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240327-WA0096.jpg"/>
          <p:cNvPicPr>
            <a:picLocks noChangeAspect="1"/>
          </p:cNvPicPr>
          <p:nvPr/>
        </p:nvPicPr>
        <p:blipFill>
          <a:blip r:embed="rId2" cstate="print"/>
          <a:stretch>
            <a:fillRect/>
          </a:stretch>
        </p:blipFill>
        <p:spPr>
          <a:xfrm>
            <a:off x="381000" y="228600"/>
            <a:ext cx="8305800" cy="5562600"/>
          </a:xfrm>
          <a:prstGeom prst="rect">
            <a:avLst/>
          </a:prstGeom>
          <a:ln>
            <a:noFill/>
          </a:ln>
          <a:effectLst>
            <a:softEdge rad="112500"/>
          </a:effectLst>
        </p:spPr>
      </p:pic>
      <p:sp>
        <p:nvSpPr>
          <p:cNvPr id="3" name="Rectangle 2"/>
          <p:cNvSpPr/>
          <p:nvPr/>
        </p:nvSpPr>
        <p:spPr>
          <a:xfrm>
            <a:off x="2895600" y="6019800"/>
            <a:ext cx="3733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CLASS – XI ( TT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9400" y="6172200"/>
            <a:ext cx="3733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CLASS XI ( FP ) </a:t>
            </a:r>
          </a:p>
        </p:txBody>
      </p:sp>
      <p:pic>
        <p:nvPicPr>
          <p:cNvPr id="4" name="Picture 3" descr="IMG-20240327-WA0103.jpg"/>
          <p:cNvPicPr>
            <a:picLocks noChangeAspect="1"/>
          </p:cNvPicPr>
          <p:nvPr/>
        </p:nvPicPr>
        <p:blipFill>
          <a:blip r:embed="rId2" cstate="print"/>
          <a:stretch>
            <a:fillRect/>
          </a:stretch>
        </p:blipFill>
        <p:spPr>
          <a:xfrm>
            <a:off x="609600" y="228600"/>
            <a:ext cx="8026400" cy="5791200"/>
          </a:xfrm>
          <a:prstGeom prst="rect">
            <a:avLst/>
          </a:prstGeom>
          <a:ln>
            <a:noFill/>
          </a:ln>
          <a:effectLst>
            <a:softEdge rad="112500"/>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240327-WA0110.jpg"/>
          <p:cNvPicPr>
            <a:picLocks noChangeAspect="1"/>
          </p:cNvPicPr>
          <p:nvPr/>
        </p:nvPicPr>
        <p:blipFill>
          <a:blip r:embed="rId2" cstate="print"/>
          <a:stretch>
            <a:fillRect/>
          </a:stretch>
        </p:blipFill>
        <p:spPr>
          <a:xfrm>
            <a:off x="533400" y="228600"/>
            <a:ext cx="8229600" cy="5410200"/>
          </a:xfrm>
          <a:prstGeom prst="rect">
            <a:avLst/>
          </a:prstGeom>
          <a:ln>
            <a:noFill/>
          </a:ln>
          <a:effectLst>
            <a:softEdge rad="112500"/>
          </a:effectLst>
        </p:spPr>
      </p:pic>
      <p:sp>
        <p:nvSpPr>
          <p:cNvPr id="3" name="Rectangle 2"/>
          <p:cNvSpPr/>
          <p:nvPr/>
        </p:nvSpPr>
        <p:spPr>
          <a:xfrm>
            <a:off x="2819400" y="5791200"/>
            <a:ext cx="4419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CLASS XII ( Humanities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240327-WA0106.jpg"/>
          <p:cNvPicPr>
            <a:picLocks noChangeAspect="1"/>
          </p:cNvPicPr>
          <p:nvPr/>
        </p:nvPicPr>
        <p:blipFill>
          <a:blip r:embed="rId2" cstate="print"/>
          <a:stretch>
            <a:fillRect/>
          </a:stretch>
        </p:blipFill>
        <p:spPr>
          <a:xfrm>
            <a:off x="533400" y="228600"/>
            <a:ext cx="8229600" cy="5486400"/>
          </a:xfrm>
          <a:prstGeom prst="rect">
            <a:avLst/>
          </a:prstGeom>
          <a:ln>
            <a:noFill/>
          </a:ln>
          <a:effectLst>
            <a:softEdge rad="112500"/>
          </a:effectLst>
        </p:spPr>
      </p:pic>
      <p:sp>
        <p:nvSpPr>
          <p:cNvPr id="3" name="Rectangle 2"/>
          <p:cNvSpPr/>
          <p:nvPr/>
        </p:nvSpPr>
        <p:spPr>
          <a:xfrm>
            <a:off x="2819400" y="6019800"/>
            <a:ext cx="3733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CLASS XII ( TTM )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BAFF-764E-09C0-4D71-F91012B1B818}"/>
              </a:ext>
            </a:extLst>
          </p:cNvPr>
          <p:cNvSpPr>
            <a:spLocks noGrp="1"/>
          </p:cNvSpPr>
          <p:nvPr>
            <p:ph type="title"/>
          </p:nvPr>
        </p:nvSpPr>
        <p:spPr/>
        <p:txBody>
          <a:bodyPr>
            <a:normAutofit fontScale="90000"/>
          </a:bodyPr>
          <a:lstStyle/>
          <a:p>
            <a:r>
              <a:rPr lang="en-US" dirty="0"/>
              <a:t>SMDC /SMC</a:t>
            </a:r>
            <a:br>
              <a:rPr lang="en-US" dirty="0"/>
            </a:br>
            <a:r>
              <a:rPr lang="en-US" dirty="0"/>
              <a:t>Members</a:t>
            </a:r>
          </a:p>
        </p:txBody>
      </p:sp>
      <p:sp>
        <p:nvSpPr>
          <p:cNvPr id="3" name="Content Placeholder 2">
            <a:extLst>
              <a:ext uri="{FF2B5EF4-FFF2-40B4-BE49-F238E27FC236}">
                <a16:creationId xmlns:a16="http://schemas.microsoft.com/office/drawing/2014/main" id="{4B40ADCA-3653-734D-8C37-4D2E6B4C02AC}"/>
              </a:ext>
            </a:extLst>
          </p:cNvPr>
          <p:cNvSpPr>
            <a:spLocks noGrp="1"/>
          </p:cNvSpPr>
          <p:nvPr>
            <p:ph idx="1"/>
          </p:nvPr>
        </p:nvSpPr>
        <p:spPr/>
        <p:txBody>
          <a:bodyPr>
            <a:normAutofit fontScale="47500" lnSpcReduction="20000"/>
          </a:bodyPr>
          <a:lstStyle/>
          <a:p>
            <a:r>
              <a:rPr lang="en-US" sz="3200" dirty="0"/>
              <a:t>Ex Officio-  </a:t>
            </a:r>
            <a:r>
              <a:rPr lang="en-US" sz="3200" dirty="0" err="1"/>
              <a:t>Mrs</a:t>
            </a:r>
            <a:r>
              <a:rPr lang="en-US" sz="3200" dirty="0"/>
              <a:t> Tshering </a:t>
            </a:r>
            <a:r>
              <a:rPr lang="en-US" sz="3200" dirty="0" err="1"/>
              <a:t>Doma</a:t>
            </a:r>
            <a:r>
              <a:rPr lang="en-US" sz="3200" dirty="0"/>
              <a:t> Bhutia Principal)</a:t>
            </a:r>
          </a:p>
          <a:p>
            <a:r>
              <a:rPr lang="en-US" sz="3200" dirty="0"/>
              <a:t>Chair Person-</a:t>
            </a:r>
            <a:r>
              <a:rPr lang="en-US" sz="3200" dirty="0" err="1"/>
              <a:t>Mr</a:t>
            </a:r>
            <a:r>
              <a:rPr lang="en-US" sz="3200" dirty="0"/>
              <a:t> </a:t>
            </a:r>
            <a:r>
              <a:rPr lang="en-US" sz="3200" dirty="0" err="1"/>
              <a:t>Ugen</a:t>
            </a:r>
            <a:r>
              <a:rPr lang="en-US" sz="3200" dirty="0"/>
              <a:t> </a:t>
            </a:r>
            <a:r>
              <a:rPr lang="en-US" sz="3200" dirty="0" err="1"/>
              <a:t>Tenzing</a:t>
            </a:r>
            <a:r>
              <a:rPr lang="en-US" sz="3200" dirty="0"/>
              <a:t> Bhutia(Panchayat Kagyu </a:t>
            </a:r>
            <a:r>
              <a:rPr lang="en-US" sz="3200" dirty="0" err="1"/>
              <a:t>Gumpa</a:t>
            </a:r>
            <a:r>
              <a:rPr lang="en-US" sz="3200" dirty="0"/>
              <a:t>)</a:t>
            </a:r>
          </a:p>
          <a:p>
            <a:r>
              <a:rPr lang="en-US" sz="3200" dirty="0" err="1"/>
              <a:t>Mr</a:t>
            </a:r>
            <a:r>
              <a:rPr lang="en-US" sz="3200" dirty="0"/>
              <a:t> Nima </a:t>
            </a:r>
            <a:r>
              <a:rPr lang="en-US" sz="3200" dirty="0" err="1"/>
              <a:t>Lhendup</a:t>
            </a:r>
            <a:r>
              <a:rPr lang="en-US" sz="3200" dirty="0"/>
              <a:t> Bhutia ( Panchayat V-President, </a:t>
            </a:r>
            <a:r>
              <a:rPr lang="en-US" sz="3200" dirty="0" err="1"/>
              <a:t>Zingla</a:t>
            </a:r>
            <a:r>
              <a:rPr lang="en-US" sz="3200" dirty="0"/>
              <a:t> Masha)</a:t>
            </a:r>
          </a:p>
          <a:p>
            <a:r>
              <a:rPr lang="en-US" sz="3200" dirty="0" err="1"/>
              <a:t>Mrs</a:t>
            </a:r>
            <a:r>
              <a:rPr lang="en-US" sz="3200" dirty="0"/>
              <a:t> </a:t>
            </a:r>
            <a:r>
              <a:rPr lang="en-US" sz="3200" dirty="0" err="1"/>
              <a:t>Phigu</a:t>
            </a:r>
            <a:r>
              <a:rPr lang="en-US" sz="3200" dirty="0"/>
              <a:t> Bhutia , PGT (Hindi)</a:t>
            </a:r>
          </a:p>
          <a:p>
            <a:r>
              <a:rPr lang="en-US" sz="3200" dirty="0" err="1"/>
              <a:t>Mr</a:t>
            </a:r>
            <a:r>
              <a:rPr lang="en-US" sz="3200" dirty="0"/>
              <a:t> Sonam </a:t>
            </a:r>
            <a:r>
              <a:rPr lang="en-US" sz="3200" dirty="0" err="1"/>
              <a:t>Tashi</a:t>
            </a:r>
            <a:r>
              <a:rPr lang="en-US" sz="3200" dirty="0"/>
              <a:t> Bhutia, GT(Arts)</a:t>
            </a:r>
          </a:p>
          <a:p>
            <a:r>
              <a:rPr lang="en-US" sz="3200" dirty="0" err="1"/>
              <a:t>Mr</a:t>
            </a:r>
            <a:r>
              <a:rPr lang="en-US" sz="3200" dirty="0"/>
              <a:t> </a:t>
            </a:r>
            <a:r>
              <a:rPr lang="en-US" sz="3200" dirty="0" err="1"/>
              <a:t>Dupchen</a:t>
            </a:r>
            <a:r>
              <a:rPr lang="en-US" sz="3200" dirty="0"/>
              <a:t> </a:t>
            </a:r>
            <a:r>
              <a:rPr lang="en-US" sz="3200" dirty="0" err="1"/>
              <a:t>Shenga</a:t>
            </a:r>
            <a:r>
              <a:rPr lang="en-US" sz="3200" dirty="0"/>
              <a:t> (PRT)</a:t>
            </a:r>
          </a:p>
          <a:p>
            <a:pPr marL="109728" indent="0">
              <a:buNone/>
            </a:pPr>
            <a:r>
              <a:rPr lang="en-US" sz="3200" dirty="0" err="1"/>
              <a:t>Mr</a:t>
            </a:r>
            <a:r>
              <a:rPr lang="en-US" sz="3200" dirty="0"/>
              <a:t> KD Bhutia ( Ex Principal Director, Mines &amp; Geology)</a:t>
            </a:r>
          </a:p>
          <a:p>
            <a:pPr marL="109728" indent="0">
              <a:buNone/>
            </a:pPr>
            <a:r>
              <a:rPr lang="en-US" sz="3200" dirty="0" err="1"/>
              <a:t>Mr</a:t>
            </a:r>
            <a:r>
              <a:rPr lang="en-US" sz="3200" dirty="0"/>
              <a:t> Wangchuk Namgyal Bhutia, (</a:t>
            </a:r>
            <a:r>
              <a:rPr lang="en-US" sz="3200" dirty="0" err="1"/>
              <a:t>CRC,Sang</a:t>
            </a:r>
            <a:r>
              <a:rPr lang="en-US" sz="3200" dirty="0"/>
              <a:t>)</a:t>
            </a:r>
          </a:p>
          <a:p>
            <a:pPr marL="109728" indent="0">
              <a:buNone/>
            </a:pPr>
            <a:endParaRPr lang="en-US" sz="3200" dirty="0"/>
          </a:p>
          <a:p>
            <a:endParaRPr lang="en-US" sz="3200" dirty="0"/>
          </a:p>
          <a:p>
            <a:r>
              <a:rPr lang="en-US" sz="3200" dirty="0" err="1"/>
              <a:t>Mr</a:t>
            </a:r>
            <a:r>
              <a:rPr lang="en-US" sz="3200" dirty="0"/>
              <a:t>, KB Tamang ( Retired  Teacher)</a:t>
            </a:r>
          </a:p>
          <a:p>
            <a:r>
              <a:rPr lang="en-US" sz="3200" dirty="0" err="1"/>
              <a:t>Mr</a:t>
            </a:r>
            <a:r>
              <a:rPr lang="en-US" sz="3200" dirty="0"/>
              <a:t> </a:t>
            </a:r>
            <a:r>
              <a:rPr lang="en-US" sz="3200" dirty="0" err="1"/>
              <a:t>Phurba</a:t>
            </a:r>
            <a:r>
              <a:rPr lang="en-US" sz="3200" dirty="0"/>
              <a:t> </a:t>
            </a:r>
            <a:r>
              <a:rPr lang="en-US" sz="3200" dirty="0" err="1"/>
              <a:t>Dorjee</a:t>
            </a:r>
            <a:r>
              <a:rPr lang="en-US" sz="3200" dirty="0"/>
              <a:t> Tamang , </a:t>
            </a:r>
            <a:r>
              <a:rPr lang="en-US" sz="3200" dirty="0" err="1"/>
              <a:t>Rabdang</a:t>
            </a:r>
            <a:endParaRPr lang="en-US" sz="3200" dirty="0"/>
          </a:p>
          <a:p>
            <a:r>
              <a:rPr lang="en-US" sz="3200" dirty="0" err="1"/>
              <a:t>Mr</a:t>
            </a:r>
            <a:r>
              <a:rPr lang="en-US" sz="3200" dirty="0"/>
              <a:t> Sonam </a:t>
            </a:r>
            <a:r>
              <a:rPr lang="en-US" sz="3200" dirty="0" err="1"/>
              <a:t>Wangdi</a:t>
            </a:r>
            <a:r>
              <a:rPr lang="en-US" sz="3200" dirty="0"/>
              <a:t> Bhutia, </a:t>
            </a:r>
            <a:r>
              <a:rPr lang="en-US" sz="3200" dirty="0" err="1"/>
              <a:t>Beyong</a:t>
            </a:r>
            <a:endParaRPr lang="en-US" sz="3200" dirty="0"/>
          </a:p>
          <a:p>
            <a:r>
              <a:rPr lang="en-US" sz="3200" dirty="0" err="1"/>
              <a:t>Mrs</a:t>
            </a:r>
            <a:r>
              <a:rPr lang="en-US" sz="3200" dirty="0"/>
              <a:t> Karma </a:t>
            </a:r>
            <a:r>
              <a:rPr lang="en-US" sz="3200" dirty="0" err="1"/>
              <a:t>Doma</a:t>
            </a:r>
            <a:r>
              <a:rPr lang="en-US" sz="3200" dirty="0"/>
              <a:t> Bhutia, Sang Bazar</a:t>
            </a:r>
          </a:p>
          <a:p>
            <a:r>
              <a:rPr lang="en-US" sz="3200" dirty="0" err="1"/>
              <a:t>Mr</a:t>
            </a:r>
            <a:r>
              <a:rPr lang="en-US" sz="3200" dirty="0"/>
              <a:t> </a:t>
            </a:r>
            <a:r>
              <a:rPr lang="en-US" sz="3200" dirty="0" err="1"/>
              <a:t>Tashi</a:t>
            </a:r>
            <a:r>
              <a:rPr lang="en-US" sz="3200" dirty="0"/>
              <a:t> </a:t>
            </a:r>
            <a:r>
              <a:rPr lang="en-US" sz="3200" dirty="0" err="1"/>
              <a:t>Thendup</a:t>
            </a:r>
            <a:r>
              <a:rPr lang="en-US" sz="3200" dirty="0"/>
              <a:t> Bhutia, Ex Panchayat</a:t>
            </a:r>
          </a:p>
          <a:p>
            <a:r>
              <a:rPr lang="en-US" sz="3200" dirty="0" err="1"/>
              <a:t>Mr</a:t>
            </a:r>
            <a:r>
              <a:rPr lang="en-US" sz="3200" dirty="0"/>
              <a:t> </a:t>
            </a:r>
            <a:r>
              <a:rPr lang="en-US" sz="3200" dirty="0" err="1"/>
              <a:t>Yadhu</a:t>
            </a:r>
            <a:r>
              <a:rPr lang="en-US" sz="3200" dirty="0"/>
              <a:t> PD Poudyal, </a:t>
            </a:r>
          </a:p>
          <a:p>
            <a:r>
              <a:rPr lang="en-US" sz="3200" dirty="0" err="1"/>
              <a:t>Mr</a:t>
            </a:r>
            <a:r>
              <a:rPr lang="en-US" sz="3200" dirty="0"/>
              <a:t> Nirmal Century, </a:t>
            </a:r>
          </a:p>
          <a:p>
            <a:r>
              <a:rPr lang="en-US" dirty="0" err="1"/>
              <a:t>Mrs</a:t>
            </a:r>
            <a:r>
              <a:rPr lang="en-US" dirty="0"/>
              <a:t> Sabina Chettri, Parents</a:t>
            </a:r>
            <a:endParaRPr lang="en-US" sz="3200" dirty="0"/>
          </a:p>
          <a:p>
            <a:endParaRPr lang="en-US" dirty="0"/>
          </a:p>
        </p:txBody>
      </p:sp>
      <p:pic>
        <p:nvPicPr>
          <p:cNvPr id="5" name="Picture 4">
            <a:extLst>
              <a:ext uri="{FF2B5EF4-FFF2-40B4-BE49-F238E27FC236}">
                <a16:creationId xmlns:a16="http://schemas.microsoft.com/office/drawing/2014/main" id="{EF74BBA6-3D68-ACDD-7CD9-E1D58BD3E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2438400"/>
            <a:ext cx="3962400" cy="3687763"/>
          </a:xfrm>
          <a:prstGeom prst="rect">
            <a:avLst/>
          </a:prstGeom>
        </p:spPr>
      </p:pic>
    </p:spTree>
    <p:extLst>
      <p:ext uri="{BB962C8B-B14F-4D97-AF65-F5344CB8AC3E}">
        <p14:creationId xmlns:p14="http://schemas.microsoft.com/office/powerpoint/2010/main" val="904248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240327-WA0110.jpg"/>
          <p:cNvPicPr>
            <a:picLocks noChangeAspect="1"/>
          </p:cNvPicPr>
          <p:nvPr/>
        </p:nvPicPr>
        <p:blipFill>
          <a:blip r:embed="rId2" cstate="print"/>
          <a:stretch>
            <a:fillRect/>
          </a:stretch>
        </p:blipFill>
        <p:spPr>
          <a:xfrm>
            <a:off x="533400" y="228600"/>
            <a:ext cx="8229600" cy="5410200"/>
          </a:xfrm>
          <a:prstGeom prst="rect">
            <a:avLst/>
          </a:prstGeom>
          <a:ln>
            <a:noFill/>
          </a:ln>
          <a:effectLst>
            <a:softEdge rad="112500"/>
          </a:effectLst>
        </p:spPr>
      </p:pic>
      <p:sp>
        <p:nvSpPr>
          <p:cNvPr id="3" name="Rectangle 2"/>
          <p:cNvSpPr/>
          <p:nvPr/>
        </p:nvSpPr>
        <p:spPr>
          <a:xfrm>
            <a:off x="2819400" y="5791200"/>
            <a:ext cx="4038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CLASS XII ( Commerce )</a:t>
            </a:r>
          </a:p>
        </p:txBody>
      </p:sp>
      <p:pic>
        <p:nvPicPr>
          <p:cNvPr id="5" name="Picture 4">
            <a:extLst>
              <a:ext uri="{FF2B5EF4-FFF2-40B4-BE49-F238E27FC236}">
                <a16:creationId xmlns:a16="http://schemas.microsoft.com/office/drawing/2014/main" id="{03E5D88D-4337-D39D-A1B0-F8B066E8D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81000"/>
            <a:ext cx="8229600" cy="5257800"/>
          </a:xfrm>
          <a:prstGeom prst="rect">
            <a:avLst/>
          </a:prstGeom>
        </p:spPr>
      </p:pic>
    </p:spTree>
    <p:extLst>
      <p:ext uri="{BB962C8B-B14F-4D97-AF65-F5344CB8AC3E}">
        <p14:creationId xmlns:p14="http://schemas.microsoft.com/office/powerpoint/2010/main" val="40096528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9400" y="5791200"/>
            <a:ext cx="4038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CLASS XII ( Science )</a:t>
            </a:r>
          </a:p>
        </p:txBody>
      </p:sp>
      <p:pic>
        <p:nvPicPr>
          <p:cNvPr id="6" name="Picture 5">
            <a:extLst>
              <a:ext uri="{FF2B5EF4-FFF2-40B4-BE49-F238E27FC236}">
                <a16:creationId xmlns:a16="http://schemas.microsoft.com/office/drawing/2014/main" id="{56253BD5-59AE-D32A-F515-175150B7D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8077200" cy="4953000"/>
          </a:xfrm>
          <a:prstGeom prst="rect">
            <a:avLst/>
          </a:prstGeom>
        </p:spPr>
      </p:pic>
    </p:spTree>
    <p:extLst>
      <p:ext uri="{BB962C8B-B14F-4D97-AF65-F5344CB8AC3E}">
        <p14:creationId xmlns:p14="http://schemas.microsoft.com/office/powerpoint/2010/main" val="25206535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503A-AB0E-869B-2220-9DE8502AE794}"/>
              </a:ext>
            </a:extLst>
          </p:cNvPr>
          <p:cNvSpPr>
            <a:spLocks noGrp="1"/>
          </p:cNvSpPr>
          <p:nvPr>
            <p:ph type="title"/>
          </p:nvPr>
        </p:nvSpPr>
        <p:spPr/>
        <p:txBody>
          <a:bodyPr/>
          <a:lstStyle/>
          <a:p>
            <a:r>
              <a:rPr lang="en-US" dirty="0"/>
              <a:t>                 </a:t>
            </a:r>
            <a:r>
              <a:rPr lang="en-US" b="1" dirty="0">
                <a:latin typeface="Algerian" panose="04020705040A02060702" pitchFamily="82" charset="0"/>
              </a:rPr>
              <a:t>FAREWELL</a:t>
            </a:r>
          </a:p>
        </p:txBody>
      </p:sp>
      <p:pic>
        <p:nvPicPr>
          <p:cNvPr id="5" name="Content Placeholder 4">
            <a:extLst>
              <a:ext uri="{FF2B5EF4-FFF2-40B4-BE49-F238E27FC236}">
                <a16:creationId xmlns:a16="http://schemas.microsoft.com/office/drawing/2014/main" id="{AB7084CE-5059-1171-006C-08D859D8492C}"/>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762000" y="1417638"/>
            <a:ext cx="7772400" cy="4906962"/>
          </a:xfrm>
        </p:spPr>
      </p:pic>
    </p:spTree>
    <p:extLst>
      <p:ext uri="{BB962C8B-B14F-4D97-AF65-F5344CB8AC3E}">
        <p14:creationId xmlns:p14="http://schemas.microsoft.com/office/powerpoint/2010/main" val="5538403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676331-0D09-4A3C-982B-E8303684D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33400"/>
            <a:ext cx="8153400" cy="5715000"/>
          </a:xfrm>
          <a:prstGeom prst="rect">
            <a:avLst/>
          </a:prstGeom>
        </p:spPr>
      </p:pic>
    </p:spTree>
    <p:extLst>
      <p:ext uri="{BB962C8B-B14F-4D97-AF65-F5344CB8AC3E}">
        <p14:creationId xmlns:p14="http://schemas.microsoft.com/office/powerpoint/2010/main" val="2189777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CF7E7-F0BA-3EC3-D5A2-39BA9463C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57200"/>
            <a:ext cx="8077200" cy="5791200"/>
          </a:xfrm>
          <a:prstGeom prst="rect">
            <a:avLst/>
          </a:prstGeom>
        </p:spPr>
      </p:pic>
    </p:spTree>
    <p:extLst>
      <p:ext uri="{BB962C8B-B14F-4D97-AF65-F5344CB8AC3E}">
        <p14:creationId xmlns:p14="http://schemas.microsoft.com/office/powerpoint/2010/main" val="27354713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1EF81-0FB7-D29F-9F45-214C123CD9A7}"/>
              </a:ext>
            </a:extLst>
          </p:cNvPr>
          <p:cNvSpPr>
            <a:spLocks noGrp="1"/>
          </p:cNvSpPr>
          <p:nvPr>
            <p:ph type="title"/>
          </p:nvPr>
        </p:nvSpPr>
        <p:spPr/>
        <p:txBody>
          <a:bodyPr/>
          <a:lstStyle/>
          <a:p>
            <a:r>
              <a:rPr lang="en-US" dirty="0"/>
              <a:t>          </a:t>
            </a:r>
            <a:r>
              <a:rPr lang="en-US" b="1" dirty="0">
                <a:latin typeface="Aharoni" panose="02010803020104030203" pitchFamily="2" charset="-79"/>
                <a:cs typeface="Aharoni" panose="02010803020104030203" pitchFamily="2" charset="-79"/>
              </a:rPr>
              <a:t>GAMES AND SPORTS</a:t>
            </a:r>
          </a:p>
        </p:txBody>
      </p:sp>
      <p:pic>
        <p:nvPicPr>
          <p:cNvPr id="5" name="Content Placeholder 4">
            <a:extLst>
              <a:ext uri="{FF2B5EF4-FFF2-40B4-BE49-F238E27FC236}">
                <a16:creationId xmlns:a16="http://schemas.microsoft.com/office/drawing/2014/main" id="{6C65730D-6E0C-C039-EC97-BB8DF20667EF}"/>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09600" y="1547812"/>
            <a:ext cx="8001000" cy="4371975"/>
          </a:xfrm>
        </p:spPr>
      </p:pic>
    </p:spTree>
    <p:extLst>
      <p:ext uri="{BB962C8B-B14F-4D97-AF65-F5344CB8AC3E}">
        <p14:creationId xmlns:p14="http://schemas.microsoft.com/office/powerpoint/2010/main" val="34302035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E58BA8-0133-678A-2387-1B18DCB031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4191000" cy="3048000"/>
          </a:xfrm>
          <a:prstGeom prst="rect">
            <a:avLst/>
          </a:prstGeom>
        </p:spPr>
      </p:pic>
      <p:pic>
        <p:nvPicPr>
          <p:cNvPr id="5" name="Picture 4">
            <a:extLst>
              <a:ext uri="{FF2B5EF4-FFF2-40B4-BE49-F238E27FC236}">
                <a16:creationId xmlns:a16="http://schemas.microsoft.com/office/drawing/2014/main" id="{BEFEDB1A-ACB5-7A0A-EDBA-18A2B75874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304800"/>
            <a:ext cx="3962400" cy="3048000"/>
          </a:xfrm>
          <a:prstGeom prst="rect">
            <a:avLst/>
          </a:prstGeom>
        </p:spPr>
      </p:pic>
      <p:pic>
        <p:nvPicPr>
          <p:cNvPr id="7" name="Picture 6">
            <a:extLst>
              <a:ext uri="{FF2B5EF4-FFF2-40B4-BE49-F238E27FC236}">
                <a16:creationId xmlns:a16="http://schemas.microsoft.com/office/drawing/2014/main" id="{C979C138-B624-423D-D1AF-1EA36F5817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505200"/>
            <a:ext cx="4191000" cy="3048000"/>
          </a:xfrm>
          <a:prstGeom prst="rect">
            <a:avLst/>
          </a:prstGeom>
        </p:spPr>
      </p:pic>
      <p:pic>
        <p:nvPicPr>
          <p:cNvPr id="9" name="Picture 8">
            <a:extLst>
              <a:ext uri="{FF2B5EF4-FFF2-40B4-BE49-F238E27FC236}">
                <a16:creationId xmlns:a16="http://schemas.microsoft.com/office/drawing/2014/main" id="{BBEC7F06-39F8-480A-0996-4B7F5311BD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4900" y="3481754"/>
            <a:ext cx="3886200" cy="3048000"/>
          </a:xfrm>
          <a:prstGeom prst="rect">
            <a:avLst/>
          </a:prstGeom>
        </p:spPr>
      </p:pic>
    </p:spTree>
    <p:extLst>
      <p:ext uri="{BB962C8B-B14F-4D97-AF65-F5344CB8AC3E}">
        <p14:creationId xmlns:p14="http://schemas.microsoft.com/office/powerpoint/2010/main" val="5265188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D4542-1E2C-6F87-3044-5720A1368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81000"/>
            <a:ext cx="4038600" cy="2895600"/>
          </a:xfrm>
          <a:prstGeom prst="rect">
            <a:avLst/>
          </a:prstGeom>
        </p:spPr>
      </p:pic>
      <p:pic>
        <p:nvPicPr>
          <p:cNvPr id="5" name="Picture 4">
            <a:extLst>
              <a:ext uri="{FF2B5EF4-FFF2-40B4-BE49-F238E27FC236}">
                <a16:creationId xmlns:a16="http://schemas.microsoft.com/office/drawing/2014/main" id="{FB91C43A-6109-53AF-FBE9-FBC8A5813C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81001"/>
            <a:ext cx="4191000" cy="2895600"/>
          </a:xfrm>
          <a:prstGeom prst="rect">
            <a:avLst/>
          </a:prstGeom>
        </p:spPr>
      </p:pic>
      <p:pic>
        <p:nvPicPr>
          <p:cNvPr id="7" name="Picture 6">
            <a:extLst>
              <a:ext uri="{FF2B5EF4-FFF2-40B4-BE49-F238E27FC236}">
                <a16:creationId xmlns:a16="http://schemas.microsoft.com/office/drawing/2014/main" id="{24D022D8-E58B-F7C0-DBF9-258E54ED5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581400"/>
            <a:ext cx="4038600" cy="2895599"/>
          </a:xfrm>
          <a:prstGeom prst="rect">
            <a:avLst/>
          </a:prstGeom>
        </p:spPr>
      </p:pic>
      <p:pic>
        <p:nvPicPr>
          <p:cNvPr id="9" name="Picture 8">
            <a:extLst>
              <a:ext uri="{FF2B5EF4-FFF2-40B4-BE49-F238E27FC236}">
                <a16:creationId xmlns:a16="http://schemas.microsoft.com/office/drawing/2014/main" id="{7B56E617-4483-C98A-5FE6-D4194AB5D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581400"/>
            <a:ext cx="4191000" cy="2819400"/>
          </a:xfrm>
          <a:prstGeom prst="rect">
            <a:avLst/>
          </a:prstGeom>
        </p:spPr>
      </p:pic>
    </p:spTree>
    <p:extLst>
      <p:ext uri="{BB962C8B-B14F-4D97-AF65-F5344CB8AC3E}">
        <p14:creationId xmlns:p14="http://schemas.microsoft.com/office/powerpoint/2010/main" val="28929494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6F3381-B953-5D6F-DA1E-FEB1631C1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81001"/>
            <a:ext cx="4953000" cy="3048000"/>
          </a:xfrm>
          <a:prstGeom prst="rect">
            <a:avLst/>
          </a:prstGeom>
        </p:spPr>
      </p:pic>
      <p:pic>
        <p:nvPicPr>
          <p:cNvPr id="5" name="Picture 4">
            <a:extLst>
              <a:ext uri="{FF2B5EF4-FFF2-40B4-BE49-F238E27FC236}">
                <a16:creationId xmlns:a16="http://schemas.microsoft.com/office/drawing/2014/main" id="{03FC7A0E-0D1E-3AA1-0152-CC3AD010F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3657600"/>
            <a:ext cx="4953000" cy="2819399"/>
          </a:xfrm>
          <a:prstGeom prst="rect">
            <a:avLst/>
          </a:prstGeom>
        </p:spPr>
      </p:pic>
    </p:spTree>
    <p:extLst>
      <p:ext uri="{BB962C8B-B14F-4D97-AF65-F5344CB8AC3E}">
        <p14:creationId xmlns:p14="http://schemas.microsoft.com/office/powerpoint/2010/main" val="410625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853D-D253-944A-5DA6-49A783E3D58F}"/>
              </a:ext>
            </a:extLst>
          </p:cNvPr>
          <p:cNvSpPr>
            <a:spLocks noGrp="1"/>
          </p:cNvSpPr>
          <p:nvPr>
            <p:ph type="title"/>
          </p:nvPr>
        </p:nvSpPr>
        <p:spPr/>
        <p:txBody>
          <a:bodyPr>
            <a:normAutofit fontScale="90000"/>
          </a:bodyPr>
          <a:lstStyle/>
          <a:p>
            <a:r>
              <a:rPr lang="en-US" dirty="0"/>
              <a:t>INAUGRATION OF CHILDREN PARK-2023</a:t>
            </a:r>
          </a:p>
        </p:txBody>
      </p:sp>
      <p:pic>
        <p:nvPicPr>
          <p:cNvPr id="4" name="Content Placeholder 4" descr="IMG-20240327-WA0055.jpg">
            <a:extLst>
              <a:ext uri="{FF2B5EF4-FFF2-40B4-BE49-F238E27FC236}">
                <a16:creationId xmlns:a16="http://schemas.microsoft.com/office/drawing/2014/main" id="{AAA04E51-243A-F8D3-DAC1-55B683AF6073}"/>
              </a:ext>
            </a:extLst>
          </p:cNvPr>
          <p:cNvPicPr>
            <a:picLocks noGrp="1" noChangeAspect="1"/>
          </p:cNvPicPr>
          <p:nvPr>
            <p:ph idx="1"/>
          </p:nvPr>
        </p:nvPicPr>
        <p:blipFill>
          <a:blip r:embed="rId2" cstate="print"/>
          <a:stretch>
            <a:fillRect/>
          </a:stretch>
        </p:blipFill>
        <p:spPr>
          <a:xfrm>
            <a:off x="1295400" y="1417638"/>
            <a:ext cx="6477000" cy="4754561"/>
          </a:xfrm>
        </p:spPr>
      </p:pic>
    </p:spTree>
    <p:extLst>
      <p:ext uri="{BB962C8B-B14F-4D97-AF65-F5344CB8AC3E}">
        <p14:creationId xmlns:p14="http://schemas.microsoft.com/office/powerpoint/2010/main" val="3757946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6172200" cy="533400"/>
          </a:xfrm>
        </p:spPr>
        <p:txBody>
          <a:bodyPr>
            <a:normAutofit fontScale="90000"/>
          </a:bodyPr>
          <a:lstStyle/>
          <a:p>
            <a:r>
              <a:rPr lang="en-US" sz="3200" b="1" dirty="0">
                <a:solidFill>
                  <a:srgbClr val="FFFF00"/>
                </a:solidFill>
              </a:rPr>
              <a:t>SCHOOL ANNUAL REPORT 2023 </a:t>
            </a:r>
            <a:r>
              <a:rPr lang="en-US" sz="3200" b="1" dirty="0"/>
              <a:t>:-</a:t>
            </a:r>
          </a:p>
        </p:txBody>
      </p:sp>
      <p:sp>
        <p:nvSpPr>
          <p:cNvPr id="3" name="Content Placeholder 2"/>
          <p:cNvSpPr>
            <a:spLocks noGrp="1"/>
          </p:cNvSpPr>
          <p:nvPr>
            <p:ph idx="1"/>
          </p:nvPr>
        </p:nvSpPr>
        <p:spPr>
          <a:xfrm>
            <a:off x="-152400" y="1066800"/>
            <a:ext cx="8610600" cy="5867400"/>
          </a:xfrm>
        </p:spPr>
        <p:txBody>
          <a:bodyPr>
            <a:normAutofit/>
          </a:bodyPr>
          <a:lstStyle/>
          <a:p>
            <a:pPr>
              <a:buNone/>
            </a:pPr>
            <a:r>
              <a:rPr lang="en-US" sz="2000" b="1" dirty="0">
                <a:latin typeface="Bahnschrift SemiBold" pitchFamily="34" charset="0"/>
              </a:rPr>
              <a:t>      Sang Senior Secondary School is one of the oldest institution in East Sikkim established in 1880. It is a Co-ed school affiliated to Central Board of Secondary Education (CBSE).The school has always remained steadfast in creating strong foundation, good health and hygiene practices for children from pre-primary to secondary. To improve the nutritional status, enrollment and retention rates, the school serves fresh hot cooked mid-day meal for them.</a:t>
            </a:r>
          </a:p>
          <a:p>
            <a:endParaRPr lang="en-US" sz="2000" dirty="0"/>
          </a:p>
        </p:txBody>
      </p:sp>
      <p:pic>
        <p:nvPicPr>
          <p:cNvPr id="4" name="Picture 3" descr="IMG-20240327-WA0031.jpg"/>
          <p:cNvPicPr>
            <a:picLocks noChangeAspect="1"/>
          </p:cNvPicPr>
          <p:nvPr/>
        </p:nvPicPr>
        <p:blipFill>
          <a:blip r:embed="rId2" cstate="print"/>
          <a:stretch>
            <a:fillRect/>
          </a:stretch>
        </p:blipFill>
        <p:spPr>
          <a:xfrm>
            <a:off x="1447800" y="3581400"/>
            <a:ext cx="2286000" cy="3048000"/>
          </a:xfrm>
          <a:prstGeom prst="rect">
            <a:avLst/>
          </a:prstGeom>
        </p:spPr>
      </p:pic>
      <p:pic>
        <p:nvPicPr>
          <p:cNvPr id="5" name="Picture 4" descr="IMG-20240327-WA0026.jpg"/>
          <p:cNvPicPr>
            <a:picLocks noChangeAspect="1"/>
          </p:cNvPicPr>
          <p:nvPr/>
        </p:nvPicPr>
        <p:blipFill>
          <a:blip r:embed="rId3" cstate="print"/>
          <a:stretch>
            <a:fillRect/>
          </a:stretch>
        </p:blipFill>
        <p:spPr>
          <a:xfrm>
            <a:off x="4876800" y="3352800"/>
            <a:ext cx="3422227" cy="3276600"/>
          </a:xfrm>
          <a:prstGeom prst="rect">
            <a:avLst/>
          </a:prstGeom>
        </p:spPr>
      </p:pic>
      <p:pic>
        <p:nvPicPr>
          <p:cNvPr id="7" name="Picture 6">
            <a:extLst>
              <a:ext uri="{FF2B5EF4-FFF2-40B4-BE49-F238E27FC236}">
                <a16:creationId xmlns:a16="http://schemas.microsoft.com/office/drawing/2014/main" id="{185394CB-F9BB-BE78-D6E8-151DFF2BC4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504" y="3429000"/>
            <a:ext cx="3571697" cy="3276600"/>
          </a:xfrm>
          <a:prstGeom prst="rect">
            <a:avLst/>
          </a:prstGeom>
        </p:spPr>
      </p:pic>
    </p:spTree>
  </p:cSld>
  <p:clrMapOvr>
    <a:masterClrMapping/>
  </p:clrMapOvr>
  <p:transition spd="slow">
    <p:diamon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533400" y="609600"/>
            <a:ext cx="3886200" cy="5181599"/>
          </a:xfrm>
        </p:spPr>
        <p:txBody>
          <a:bodyPr>
            <a:noAutofit/>
          </a:bodyPr>
          <a:lstStyle/>
          <a:p>
            <a:r>
              <a:rPr lang="en-US" sz="1600" b="1" dirty="0"/>
              <a:t>Within the school building there is a library room, computer classroom, science laboratory, reading corners in primary section, mini amusement park for primary students and about 15 classrooms. The school has a spacious auditorium with a seating capacity of 200 students. Witness to special assemblies, annual days, prize distribution ceremonies, show and tell competitions, farewells and more, it is an indispensible part of the school where the students learn many useful life skills as confidence, team spirit etc.</a:t>
            </a:r>
          </a:p>
          <a:p>
            <a:endParaRPr lang="en-US" sz="1600" b="1" dirty="0"/>
          </a:p>
        </p:txBody>
      </p:sp>
      <p:pic>
        <p:nvPicPr>
          <p:cNvPr id="5" name="Content Placeholder 4" descr="IMG-20240327-WA0055.jpg"/>
          <p:cNvPicPr>
            <a:picLocks noGrp="1" noChangeAspect="1"/>
          </p:cNvPicPr>
          <p:nvPr>
            <p:ph sz="half" idx="1"/>
          </p:nvPr>
        </p:nvPicPr>
        <p:blipFill>
          <a:blip r:embed="rId2" cstate="print"/>
          <a:stretch>
            <a:fillRect/>
          </a:stretch>
        </p:blipFill>
        <p:spPr>
          <a:xfrm>
            <a:off x="4267200" y="685800"/>
            <a:ext cx="4343400" cy="2514600"/>
          </a:xfrm>
        </p:spPr>
      </p:pic>
      <p:pic>
        <p:nvPicPr>
          <p:cNvPr id="6" name="Picture 5" descr="IMG_20230725_112617.jpg"/>
          <p:cNvPicPr>
            <a:picLocks noChangeAspect="1"/>
          </p:cNvPicPr>
          <p:nvPr/>
        </p:nvPicPr>
        <p:blipFill>
          <a:blip r:embed="rId3" cstate="print"/>
          <a:stretch>
            <a:fillRect/>
          </a:stretch>
        </p:blipFill>
        <p:spPr>
          <a:xfrm>
            <a:off x="5638800" y="3505200"/>
            <a:ext cx="3048000" cy="2286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theme/_rels/theme10.xml.rels><?xml version="1.0" encoding="UTF-8" standalone="yes"?>
<Relationships xmlns="http://schemas.openxmlformats.org/package/2006/relationships"><Relationship Id="rId1" Type="http://schemas.openxmlformats.org/officeDocument/2006/relationships/image" Target="../media/image9.jpeg"/></Relationships>
</file>

<file path=ppt/theme/_rels/theme11.xml.rels><?xml version="1.0" encoding="UTF-8" standalone="yes"?>
<Relationships xmlns="http://schemas.openxmlformats.org/package/2006/relationships"><Relationship Id="rId1" Type="http://schemas.openxmlformats.org/officeDocument/2006/relationships/image" Target="../media/image10.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_rels/theme7.xml.rels><?xml version="1.0" encoding="UTF-8" standalone="yes"?>
<Relationships xmlns="http://schemas.openxmlformats.org/package/2006/relationships"><Relationship Id="rId1" Type="http://schemas.openxmlformats.org/officeDocument/2006/relationships/image" Target="../media/image7.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4.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7.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9.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907</TotalTime>
  <Words>4170</Words>
  <Application>Microsoft Office PowerPoint</Application>
  <PresentationFormat>On-screen Show (4:3)</PresentationFormat>
  <Paragraphs>297</Paragraphs>
  <Slides>68</Slides>
  <Notes>0</Notes>
  <HiddenSlides>0</HiddenSlides>
  <MMClips>0</MMClips>
  <ScaleCrop>false</ScaleCrop>
  <HeadingPairs>
    <vt:vector size="6" baseType="variant">
      <vt:variant>
        <vt:lpstr>Fonts Used</vt:lpstr>
      </vt:variant>
      <vt:variant>
        <vt:i4>31</vt:i4>
      </vt:variant>
      <vt:variant>
        <vt:lpstr>Theme</vt:lpstr>
      </vt:variant>
      <vt:variant>
        <vt:i4>11</vt:i4>
      </vt:variant>
      <vt:variant>
        <vt:lpstr>Slide Titles</vt:lpstr>
      </vt:variant>
      <vt:variant>
        <vt:i4>68</vt:i4>
      </vt:variant>
    </vt:vector>
  </HeadingPairs>
  <TitlesOfParts>
    <vt:vector size="110" baseType="lpstr">
      <vt:lpstr>Agency FB</vt:lpstr>
      <vt:lpstr>Aharoni</vt:lpstr>
      <vt:lpstr>Algerian</vt:lpstr>
      <vt:lpstr>Arial</vt:lpstr>
      <vt:lpstr>Arial Black</vt:lpstr>
      <vt:lpstr>Arial Narrow</vt:lpstr>
      <vt:lpstr>Arial Unicode MS</vt:lpstr>
      <vt:lpstr>Bahnschrift</vt:lpstr>
      <vt:lpstr>Bahnschrift Condensed</vt:lpstr>
      <vt:lpstr>Bahnschrift SemiBold</vt:lpstr>
      <vt:lpstr>Baskerville Old Face</vt:lpstr>
      <vt:lpstr>Bodoni MT</vt:lpstr>
      <vt:lpstr>Bookman Old Style</vt:lpstr>
      <vt:lpstr>Calibri</vt:lpstr>
      <vt:lpstr>Castellar</vt:lpstr>
      <vt:lpstr>Century Gothic</vt:lpstr>
      <vt:lpstr>Century Schoolbook</vt:lpstr>
      <vt:lpstr>Comic Sans MS</vt:lpstr>
      <vt:lpstr>Franklin Gothic Book</vt:lpstr>
      <vt:lpstr>Georgia</vt:lpstr>
      <vt:lpstr>Gill Sans MT</vt:lpstr>
      <vt:lpstr>Lucida Calligraphy</vt:lpstr>
      <vt:lpstr>Lucida Sans Unicode</vt:lpstr>
      <vt:lpstr>Perpetua</vt:lpstr>
      <vt:lpstr>Rockwell</vt:lpstr>
      <vt:lpstr>Times New Roman</vt:lpstr>
      <vt:lpstr>Trebuchet MS</vt:lpstr>
      <vt:lpstr>Verdana</vt:lpstr>
      <vt:lpstr>Wingdings</vt:lpstr>
      <vt:lpstr>Wingdings 2</vt:lpstr>
      <vt:lpstr>Wingdings 3</vt:lpstr>
      <vt:lpstr>Office Theme</vt:lpstr>
      <vt:lpstr>Solstice</vt:lpstr>
      <vt:lpstr>Aspect</vt:lpstr>
      <vt:lpstr>Concourse</vt:lpstr>
      <vt:lpstr>Civic</vt:lpstr>
      <vt:lpstr>Foundry</vt:lpstr>
      <vt:lpstr>Opulent</vt:lpstr>
      <vt:lpstr>1_Solstice</vt:lpstr>
      <vt:lpstr>Urban</vt:lpstr>
      <vt:lpstr>Equity</vt:lpstr>
      <vt:lpstr>Oriel</vt:lpstr>
      <vt:lpstr>PowerPoint Presentation</vt:lpstr>
      <vt:lpstr>INCENSE</vt:lpstr>
      <vt:lpstr>   OUR SCHOOL FAMILY </vt:lpstr>
      <vt:lpstr>PowerPoint Presentation</vt:lpstr>
      <vt:lpstr>PowerPoint Presentation</vt:lpstr>
      <vt:lpstr>SMDC /SMC Members</vt:lpstr>
      <vt:lpstr>INAUGRATION OF CHILDREN PARK-2023</vt:lpstr>
      <vt:lpstr>SCHOOL ANNUAL REPORT 2023 :-</vt:lpstr>
      <vt:lpstr>PowerPoint Presentation</vt:lpstr>
      <vt:lpstr>PowerPoint Presentation</vt:lpstr>
      <vt:lpstr>ACHIEVEMENTS BY TEACHERS </vt:lpstr>
      <vt:lpstr>PowerPoint Presentation</vt:lpstr>
      <vt:lpstr>PowerPoint Presentation</vt:lpstr>
      <vt:lpstr>CELEBRATION OF NATIONAL AND INTERNATIONAL DAYS</vt:lpstr>
      <vt:lpstr>PowerPoint Presentation</vt:lpstr>
      <vt:lpstr>PowerPoint Presentation</vt:lpstr>
      <vt:lpstr>PowerPoint Presentation</vt:lpstr>
      <vt:lpstr>PowerPoint Presentation</vt:lpstr>
      <vt:lpstr>PowerPoint Presentation</vt:lpstr>
      <vt:lpstr>MERI MAATI MERA DESH</vt:lpstr>
      <vt:lpstr>      World Tourism Day</vt:lpstr>
      <vt:lpstr>PowerPoint Presentation</vt:lpstr>
      <vt:lpstr>PowerPoint Presentation</vt:lpstr>
      <vt:lpstr> CBSE ACTIVITIES </vt:lpstr>
      <vt:lpstr>PowerPoint Presentation</vt:lpstr>
      <vt:lpstr> SCHOOL CLUBS</vt:lpstr>
      <vt:lpstr>HEALTH AND HYGIENE CLUB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ANNUAL ACTIVITIES OF ECO-CLUB: A REPORT</vt:lpstr>
      <vt:lpstr>PowerPoint Presentation</vt:lpstr>
      <vt:lpstr>Organic farming                                                  by Chumpi Tshering Bhutia                                                                     PGT ( VOC )</vt:lpstr>
      <vt:lpstr>HERBAL GARDEN</vt:lpstr>
      <vt:lpstr>PowerPoint Presentation</vt:lpstr>
      <vt:lpstr>        My Dad</vt:lpstr>
      <vt:lpstr>My Mother                                                                                                                                                                                 </vt:lpstr>
      <vt:lpstr>MY  BESTFRIEND                                                                                            Nikita Bhujel                                                                                   XII ( com )</vt:lpstr>
      <vt:lpstr>Life of Eleventh</vt:lpstr>
      <vt:lpstr>                                                  women                                                                           WOMEN</vt:lpstr>
      <vt:lpstr>MEMORIES – AN ODE TO FRIENDSHIP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FAREWELL</vt:lpstr>
      <vt:lpstr>PowerPoint Presentation</vt:lpstr>
      <vt:lpstr>PowerPoint Presentation</vt:lpstr>
      <vt:lpstr>          GAMES AND SPORTS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Swastika Rai</dc:creator>
  <cp:lastModifiedBy>Administrator</cp:lastModifiedBy>
  <cp:revision>185</cp:revision>
  <dcterms:created xsi:type="dcterms:W3CDTF">2024-03-27T07:32:26Z</dcterms:created>
  <dcterms:modified xsi:type="dcterms:W3CDTF">2024-06-28T06:38:13Z</dcterms:modified>
</cp:coreProperties>
</file>